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7"/>
  </p:notesMasterIdLst>
  <p:sldIdLst>
    <p:sldId id="457" r:id="rId2"/>
    <p:sldId id="458" r:id="rId3"/>
    <p:sldId id="471" r:id="rId4"/>
    <p:sldId id="473" r:id="rId5"/>
    <p:sldId id="427" r:id="rId6"/>
    <p:sldId id="448" r:id="rId7"/>
    <p:sldId id="447" r:id="rId8"/>
    <p:sldId id="380" r:id="rId9"/>
    <p:sldId id="494" r:id="rId10"/>
    <p:sldId id="495" r:id="rId11"/>
    <p:sldId id="381" r:id="rId12"/>
    <p:sldId id="382" r:id="rId13"/>
    <p:sldId id="383" r:id="rId14"/>
    <p:sldId id="385" r:id="rId15"/>
    <p:sldId id="388" r:id="rId16"/>
    <p:sldId id="486" r:id="rId17"/>
    <p:sldId id="487" r:id="rId18"/>
    <p:sldId id="389" r:id="rId19"/>
    <p:sldId id="390" r:id="rId20"/>
    <p:sldId id="391" r:id="rId21"/>
    <p:sldId id="392" r:id="rId22"/>
    <p:sldId id="393" r:id="rId23"/>
    <p:sldId id="492" r:id="rId24"/>
    <p:sldId id="402" r:id="rId25"/>
    <p:sldId id="394" r:id="rId26"/>
    <p:sldId id="395" r:id="rId27"/>
    <p:sldId id="397" r:id="rId28"/>
    <p:sldId id="398" r:id="rId29"/>
    <p:sldId id="399" r:id="rId30"/>
    <p:sldId id="400" r:id="rId31"/>
    <p:sldId id="401" r:id="rId32"/>
    <p:sldId id="403" r:id="rId33"/>
    <p:sldId id="489" r:id="rId34"/>
    <p:sldId id="404" r:id="rId35"/>
    <p:sldId id="405" r:id="rId36"/>
    <p:sldId id="406" r:id="rId37"/>
    <p:sldId id="407" r:id="rId38"/>
    <p:sldId id="408" r:id="rId39"/>
    <p:sldId id="409" r:id="rId40"/>
    <p:sldId id="490" r:id="rId41"/>
    <p:sldId id="410" r:id="rId42"/>
    <p:sldId id="411" r:id="rId43"/>
    <p:sldId id="412" r:id="rId44"/>
    <p:sldId id="413" r:id="rId45"/>
    <p:sldId id="414" r:id="rId46"/>
    <p:sldId id="415" r:id="rId47"/>
    <p:sldId id="455" r:id="rId48"/>
    <p:sldId id="456" r:id="rId49"/>
    <p:sldId id="538" r:id="rId50"/>
    <p:sldId id="496" r:id="rId51"/>
    <p:sldId id="536" r:id="rId52"/>
    <p:sldId id="540" r:id="rId53"/>
    <p:sldId id="539" r:id="rId54"/>
    <p:sldId id="537" r:id="rId55"/>
    <p:sldId id="541"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F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13" autoAdjust="0"/>
  </p:normalViewPr>
  <p:slideViewPr>
    <p:cSldViewPr>
      <p:cViewPr varScale="1">
        <p:scale>
          <a:sx n="98" d="100"/>
          <a:sy n="98" d="100"/>
        </p:scale>
        <p:origin x="78"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A1DEC2-7D9C-4849-9BC6-506C2DB6E38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a:extLst>
              <a:ext uri="{FF2B5EF4-FFF2-40B4-BE49-F238E27FC236}">
                <a16:creationId xmlns:a16="http://schemas.microsoft.com/office/drawing/2014/main" id="{FF1E9F06-6C33-4B4E-B07B-C6D2CEEDCA4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847997BC-59EC-4398-A48C-5DAC14C54E36}" type="datetimeFigureOut">
              <a:rPr lang="en-US"/>
              <a:pPr>
                <a:defRPr/>
              </a:pPr>
              <a:t>4/15/2019</a:t>
            </a:fld>
            <a:endParaRPr lang="en-US"/>
          </a:p>
        </p:txBody>
      </p:sp>
      <p:sp>
        <p:nvSpPr>
          <p:cNvPr id="4" name="Slide Image Placeholder 3">
            <a:extLst>
              <a:ext uri="{FF2B5EF4-FFF2-40B4-BE49-F238E27FC236}">
                <a16:creationId xmlns:a16="http://schemas.microsoft.com/office/drawing/2014/main" id="{DDF8F1D8-2EEF-42A8-9EC7-F7611D66BA0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BFE2C19-3630-4E91-B3CB-8A88CEACD26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62FAAC3-5A43-423E-BA4E-86367E8561A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a:extLst>
              <a:ext uri="{FF2B5EF4-FFF2-40B4-BE49-F238E27FC236}">
                <a16:creationId xmlns:a16="http://schemas.microsoft.com/office/drawing/2014/main" id="{D4D8766B-8437-43AA-9070-8838A4F5C8A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BF279F8D-2EBC-4E91-8F06-71073F25908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5F5319C-773A-4331-8B29-BC4504C8EC84}"/>
              </a:ext>
            </a:extLst>
          </p:cNvPr>
          <p:cNvGrpSpPr>
            <a:grpSpLocks/>
          </p:cNvGrpSpPr>
          <p:nvPr/>
        </p:nvGrpSpPr>
        <p:grpSpPr bwMode="auto">
          <a:xfrm>
            <a:off x="0" y="6350"/>
            <a:ext cx="9140825" cy="6851650"/>
            <a:chOff x="0" y="4"/>
            <a:chExt cx="5758" cy="4316"/>
          </a:xfrm>
        </p:grpSpPr>
        <p:grpSp>
          <p:nvGrpSpPr>
            <p:cNvPr id="5" name="Group 3">
              <a:extLst>
                <a:ext uri="{FF2B5EF4-FFF2-40B4-BE49-F238E27FC236}">
                  <a16:creationId xmlns:a16="http://schemas.microsoft.com/office/drawing/2014/main" id="{423D8B1A-ADB4-47E3-A776-1DCA93CAA578}"/>
                </a:ext>
              </a:extLst>
            </p:cNvPr>
            <p:cNvGrpSpPr>
              <a:grpSpLocks/>
            </p:cNvGrpSpPr>
            <p:nvPr/>
          </p:nvGrpSpPr>
          <p:grpSpPr bwMode="auto">
            <a:xfrm>
              <a:off x="0" y="1161"/>
              <a:ext cx="5758" cy="3159"/>
              <a:chOff x="0" y="1161"/>
              <a:chExt cx="5758" cy="3159"/>
            </a:xfrm>
          </p:grpSpPr>
          <p:sp>
            <p:nvSpPr>
              <p:cNvPr id="16" name="Freeform 4">
                <a:extLst>
                  <a:ext uri="{FF2B5EF4-FFF2-40B4-BE49-F238E27FC236}">
                    <a16:creationId xmlns:a16="http://schemas.microsoft.com/office/drawing/2014/main" id="{DC37D9E9-A1B0-40D5-99E0-DFCCB3C54F08}"/>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17" name="Freeform 5">
                <a:extLst>
                  <a:ext uri="{FF2B5EF4-FFF2-40B4-BE49-F238E27FC236}">
                    <a16:creationId xmlns:a16="http://schemas.microsoft.com/office/drawing/2014/main" id="{ED3673D2-7975-4AF5-928B-002159BA9D8D}"/>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grpSp>
        <p:sp>
          <p:nvSpPr>
            <p:cNvPr id="6" name="Freeform 6">
              <a:extLst>
                <a:ext uri="{FF2B5EF4-FFF2-40B4-BE49-F238E27FC236}">
                  <a16:creationId xmlns:a16="http://schemas.microsoft.com/office/drawing/2014/main" id="{5E62935D-AD3E-49AE-BA2F-20DF03801538}"/>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7" name="Freeform 7">
              <a:extLst>
                <a:ext uri="{FF2B5EF4-FFF2-40B4-BE49-F238E27FC236}">
                  <a16:creationId xmlns:a16="http://schemas.microsoft.com/office/drawing/2014/main" id="{97898592-B161-488D-B1B3-EAABE566E32A}"/>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8" name="Freeform 8">
              <a:extLst>
                <a:ext uri="{FF2B5EF4-FFF2-40B4-BE49-F238E27FC236}">
                  <a16:creationId xmlns:a16="http://schemas.microsoft.com/office/drawing/2014/main" id="{8F4DAC06-0C64-4C6F-B061-08B2166A7C24}"/>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cs typeface="+mn-cs"/>
              </a:endParaRPr>
            </a:p>
          </p:txBody>
        </p:sp>
        <p:grpSp>
          <p:nvGrpSpPr>
            <p:cNvPr id="9" name="Group 9">
              <a:extLst>
                <a:ext uri="{FF2B5EF4-FFF2-40B4-BE49-F238E27FC236}">
                  <a16:creationId xmlns:a16="http://schemas.microsoft.com/office/drawing/2014/main" id="{A78F92D7-AD65-44C6-B6A9-70A85CF57207}"/>
                </a:ext>
              </a:extLst>
            </p:cNvPr>
            <p:cNvGrpSpPr>
              <a:grpSpLocks/>
            </p:cNvGrpSpPr>
            <p:nvPr/>
          </p:nvGrpSpPr>
          <p:grpSpPr bwMode="auto">
            <a:xfrm>
              <a:off x="348" y="4"/>
              <a:ext cx="5410" cy="4316"/>
              <a:chOff x="348" y="4"/>
              <a:chExt cx="5410" cy="4316"/>
            </a:xfrm>
          </p:grpSpPr>
          <p:sp>
            <p:nvSpPr>
              <p:cNvPr id="10" name="Freeform 10">
                <a:extLst>
                  <a:ext uri="{FF2B5EF4-FFF2-40B4-BE49-F238E27FC236}">
                    <a16:creationId xmlns:a16="http://schemas.microsoft.com/office/drawing/2014/main" id="{AA35AD7F-8745-4F43-B77A-1E1A1DB3E854}"/>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1" name="Freeform 11">
                <a:extLst>
                  <a:ext uri="{FF2B5EF4-FFF2-40B4-BE49-F238E27FC236}">
                    <a16:creationId xmlns:a16="http://schemas.microsoft.com/office/drawing/2014/main" id="{C4C94CB5-F0FE-4360-9B2E-DC43B906DA4B}"/>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12" name="Freeform 12">
                <a:extLst>
                  <a:ext uri="{FF2B5EF4-FFF2-40B4-BE49-F238E27FC236}">
                    <a16:creationId xmlns:a16="http://schemas.microsoft.com/office/drawing/2014/main" id="{C2C16035-1C5E-4BBD-8E18-4A7966760C2B}"/>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cs typeface="+mn-cs"/>
                </a:endParaRPr>
              </a:p>
            </p:txBody>
          </p:sp>
          <p:sp>
            <p:nvSpPr>
              <p:cNvPr id="13" name="Freeform 13">
                <a:extLst>
                  <a:ext uri="{FF2B5EF4-FFF2-40B4-BE49-F238E27FC236}">
                    <a16:creationId xmlns:a16="http://schemas.microsoft.com/office/drawing/2014/main" id="{5DFB2485-033D-4988-90A5-3434CF4B0936}"/>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14" name="Freeform 14">
                <a:extLst>
                  <a:ext uri="{FF2B5EF4-FFF2-40B4-BE49-F238E27FC236}">
                    <a16:creationId xmlns:a16="http://schemas.microsoft.com/office/drawing/2014/main" id="{C28FFC3E-DD93-4D44-9F4B-15B43CFDD729}"/>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15" name="Freeform 15">
                <a:extLst>
                  <a:ext uri="{FF2B5EF4-FFF2-40B4-BE49-F238E27FC236}">
                    <a16:creationId xmlns:a16="http://schemas.microsoft.com/office/drawing/2014/main" id="{84C2B56E-F165-45C0-BA8A-9B51856CF608}"/>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cs typeface="+mn-cs"/>
                </a:endParaRPr>
              </a:p>
            </p:txBody>
          </p:sp>
        </p:grpSp>
      </p:grpSp>
      <p:sp>
        <p:nvSpPr>
          <p:cNvPr id="5136"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137"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a:extLst>
              <a:ext uri="{FF2B5EF4-FFF2-40B4-BE49-F238E27FC236}">
                <a16:creationId xmlns:a16="http://schemas.microsoft.com/office/drawing/2014/main" id="{FD10C62A-397D-46A7-92C9-12F52725C839}"/>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19">
            <a:extLst>
              <a:ext uri="{FF2B5EF4-FFF2-40B4-BE49-F238E27FC236}">
                <a16:creationId xmlns:a16="http://schemas.microsoft.com/office/drawing/2014/main" id="{C7C7239F-BA9D-42D0-82DA-BD0AB138EF85}"/>
              </a:ext>
            </a:extLst>
          </p:cNvPr>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a:extLst>
              <a:ext uri="{FF2B5EF4-FFF2-40B4-BE49-F238E27FC236}">
                <a16:creationId xmlns:a16="http://schemas.microsoft.com/office/drawing/2014/main" id="{862A87A9-2CDF-4257-AAE9-0C71AAFD56CB}"/>
              </a:ext>
            </a:extLst>
          </p:cNvPr>
          <p:cNvSpPr>
            <a:spLocks noGrp="1" noChangeArrowheads="1"/>
          </p:cNvSpPr>
          <p:nvPr>
            <p:ph type="sldNum" sz="quarter" idx="12"/>
          </p:nvPr>
        </p:nvSpPr>
        <p:spPr/>
        <p:txBody>
          <a:bodyPr/>
          <a:lstStyle>
            <a:lvl1pPr>
              <a:defRPr/>
            </a:lvl1pPr>
          </a:lstStyle>
          <a:p>
            <a:fld id="{46A9D18F-7963-4869-ACB6-8DE02B4559AF}" type="slidenum">
              <a:rPr lang="en-US" altLang="en-US"/>
              <a:pPr/>
              <a:t>‹#›</a:t>
            </a:fld>
            <a:endParaRPr lang="en-US" altLang="en-US"/>
          </a:p>
        </p:txBody>
      </p:sp>
    </p:spTree>
    <p:extLst>
      <p:ext uri="{BB962C8B-B14F-4D97-AF65-F5344CB8AC3E}">
        <p14:creationId xmlns:p14="http://schemas.microsoft.com/office/powerpoint/2010/main" val="270217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0EB76E28-E0D0-4CFF-A600-9E22F70CCF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D5595280-5F39-4F45-B399-964179F55B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049CF5D-FC29-4C95-8653-FA0C48828171}"/>
              </a:ext>
            </a:extLst>
          </p:cNvPr>
          <p:cNvSpPr>
            <a:spLocks noGrp="1" noChangeArrowheads="1"/>
          </p:cNvSpPr>
          <p:nvPr>
            <p:ph type="sldNum" sz="quarter" idx="12"/>
          </p:nvPr>
        </p:nvSpPr>
        <p:spPr>
          <a:ln/>
        </p:spPr>
        <p:txBody>
          <a:bodyPr/>
          <a:lstStyle>
            <a:lvl1pPr>
              <a:defRPr/>
            </a:lvl1pPr>
          </a:lstStyle>
          <a:p>
            <a:fld id="{F540AF88-F617-4E87-A63A-F032A170B058}" type="slidenum">
              <a:rPr lang="en-US" altLang="en-US"/>
              <a:pPr/>
              <a:t>‹#›</a:t>
            </a:fld>
            <a:endParaRPr lang="en-US" altLang="en-US"/>
          </a:p>
        </p:txBody>
      </p:sp>
    </p:spTree>
    <p:extLst>
      <p:ext uri="{BB962C8B-B14F-4D97-AF65-F5344CB8AC3E}">
        <p14:creationId xmlns:p14="http://schemas.microsoft.com/office/powerpoint/2010/main" val="4099722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DE8D1185-B761-4C2D-B9B5-06DD2F7D40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E92C5AF1-B0DC-450F-9D49-858F87045D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B76D4F29-4FA2-449C-B546-A75AA06F3687}"/>
              </a:ext>
            </a:extLst>
          </p:cNvPr>
          <p:cNvSpPr>
            <a:spLocks noGrp="1" noChangeArrowheads="1"/>
          </p:cNvSpPr>
          <p:nvPr>
            <p:ph type="sldNum" sz="quarter" idx="12"/>
          </p:nvPr>
        </p:nvSpPr>
        <p:spPr>
          <a:ln/>
        </p:spPr>
        <p:txBody>
          <a:bodyPr/>
          <a:lstStyle>
            <a:lvl1pPr>
              <a:defRPr/>
            </a:lvl1pPr>
          </a:lstStyle>
          <a:p>
            <a:fld id="{1C18BB23-B2A4-4903-9217-22132A68634E}" type="slidenum">
              <a:rPr lang="en-US" altLang="en-US"/>
              <a:pPr/>
              <a:t>‹#›</a:t>
            </a:fld>
            <a:endParaRPr lang="en-US" altLang="en-US"/>
          </a:p>
        </p:txBody>
      </p:sp>
    </p:spTree>
    <p:extLst>
      <p:ext uri="{BB962C8B-B14F-4D97-AF65-F5344CB8AC3E}">
        <p14:creationId xmlns:p14="http://schemas.microsoft.com/office/powerpoint/2010/main" val="370415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CA5C1FA6-81E2-4CFC-B575-7919340DDEC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AAAC0651-A5B3-43CA-A7BF-8B1160989C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3F8452B9-429E-43F8-81AE-1380D067DAEB}"/>
              </a:ext>
            </a:extLst>
          </p:cNvPr>
          <p:cNvSpPr>
            <a:spLocks noGrp="1" noChangeArrowheads="1"/>
          </p:cNvSpPr>
          <p:nvPr>
            <p:ph type="sldNum" sz="quarter" idx="12"/>
          </p:nvPr>
        </p:nvSpPr>
        <p:spPr>
          <a:ln/>
        </p:spPr>
        <p:txBody>
          <a:bodyPr/>
          <a:lstStyle>
            <a:lvl1pPr>
              <a:defRPr/>
            </a:lvl1pPr>
          </a:lstStyle>
          <a:p>
            <a:fld id="{C2687F52-A1AE-43BC-BE01-36D1AEA0B52B}" type="slidenum">
              <a:rPr lang="en-US" altLang="en-US"/>
              <a:pPr/>
              <a:t>‹#›</a:t>
            </a:fld>
            <a:endParaRPr lang="en-US" altLang="en-US"/>
          </a:p>
        </p:txBody>
      </p:sp>
    </p:spTree>
    <p:extLst>
      <p:ext uri="{BB962C8B-B14F-4D97-AF65-F5344CB8AC3E}">
        <p14:creationId xmlns:p14="http://schemas.microsoft.com/office/powerpoint/2010/main" val="403758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BC7D118E-62E4-41D1-B407-125D1F6A526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BD5FC375-AC13-474C-89FF-78FF944F47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8BDCAA7B-E6F8-4E47-B5A0-400A8094667D}"/>
              </a:ext>
            </a:extLst>
          </p:cNvPr>
          <p:cNvSpPr>
            <a:spLocks noGrp="1" noChangeArrowheads="1"/>
          </p:cNvSpPr>
          <p:nvPr>
            <p:ph type="sldNum" sz="quarter" idx="12"/>
          </p:nvPr>
        </p:nvSpPr>
        <p:spPr>
          <a:ln/>
        </p:spPr>
        <p:txBody>
          <a:bodyPr/>
          <a:lstStyle>
            <a:lvl1pPr>
              <a:defRPr/>
            </a:lvl1pPr>
          </a:lstStyle>
          <a:p>
            <a:fld id="{167CF9A8-A4DA-4AF4-8A3E-CE6B9898148C}" type="slidenum">
              <a:rPr lang="en-US" altLang="en-US"/>
              <a:pPr/>
              <a:t>‹#›</a:t>
            </a:fld>
            <a:endParaRPr lang="en-US" altLang="en-US"/>
          </a:p>
        </p:txBody>
      </p:sp>
    </p:spTree>
    <p:extLst>
      <p:ext uri="{BB962C8B-B14F-4D97-AF65-F5344CB8AC3E}">
        <p14:creationId xmlns:p14="http://schemas.microsoft.com/office/powerpoint/2010/main" val="1074914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69D07F85-39B6-48D6-80AB-1ACEBC64C5B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6077D258-E243-4353-8D93-187D75AC67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17A2E048-F04A-4A60-949F-AC3F030FC213}"/>
              </a:ext>
            </a:extLst>
          </p:cNvPr>
          <p:cNvSpPr>
            <a:spLocks noGrp="1" noChangeArrowheads="1"/>
          </p:cNvSpPr>
          <p:nvPr>
            <p:ph type="sldNum" sz="quarter" idx="12"/>
          </p:nvPr>
        </p:nvSpPr>
        <p:spPr>
          <a:ln/>
        </p:spPr>
        <p:txBody>
          <a:bodyPr/>
          <a:lstStyle>
            <a:lvl1pPr>
              <a:defRPr/>
            </a:lvl1pPr>
          </a:lstStyle>
          <a:p>
            <a:fld id="{69C5E526-19AD-465A-B80F-18B4D66BB2F4}" type="slidenum">
              <a:rPr lang="en-US" altLang="en-US"/>
              <a:pPr/>
              <a:t>‹#›</a:t>
            </a:fld>
            <a:endParaRPr lang="en-US" altLang="en-US"/>
          </a:p>
        </p:txBody>
      </p:sp>
    </p:spTree>
    <p:extLst>
      <p:ext uri="{BB962C8B-B14F-4D97-AF65-F5344CB8AC3E}">
        <p14:creationId xmlns:p14="http://schemas.microsoft.com/office/powerpoint/2010/main" val="197481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3ED77F98-6C6C-42D0-A9BF-1DCE13CBCDF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87130D85-79A9-4B27-A1A6-34BDB58F52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EA43DAE1-5560-41F8-B903-1A345C413F6B}"/>
              </a:ext>
            </a:extLst>
          </p:cNvPr>
          <p:cNvSpPr>
            <a:spLocks noGrp="1" noChangeArrowheads="1"/>
          </p:cNvSpPr>
          <p:nvPr>
            <p:ph type="sldNum" sz="quarter" idx="12"/>
          </p:nvPr>
        </p:nvSpPr>
        <p:spPr>
          <a:ln/>
        </p:spPr>
        <p:txBody>
          <a:bodyPr/>
          <a:lstStyle>
            <a:lvl1pPr>
              <a:defRPr/>
            </a:lvl1pPr>
          </a:lstStyle>
          <a:p>
            <a:fld id="{96CC25C1-6DB9-41FE-9128-FA7D4011E3E1}" type="slidenum">
              <a:rPr lang="en-US" altLang="en-US"/>
              <a:pPr/>
              <a:t>‹#›</a:t>
            </a:fld>
            <a:endParaRPr lang="en-US" altLang="en-US"/>
          </a:p>
        </p:txBody>
      </p:sp>
    </p:spTree>
    <p:extLst>
      <p:ext uri="{BB962C8B-B14F-4D97-AF65-F5344CB8AC3E}">
        <p14:creationId xmlns:p14="http://schemas.microsoft.com/office/powerpoint/2010/main" val="342119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4CE071A0-EC4F-4ED2-BFB0-8C2564DDE54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4BC7661D-C1F6-4DEA-BDE9-312B8F8531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EB00FCD6-11F9-43A8-B8EE-F41FCB69459D}"/>
              </a:ext>
            </a:extLst>
          </p:cNvPr>
          <p:cNvSpPr>
            <a:spLocks noGrp="1" noChangeArrowheads="1"/>
          </p:cNvSpPr>
          <p:nvPr>
            <p:ph type="sldNum" sz="quarter" idx="12"/>
          </p:nvPr>
        </p:nvSpPr>
        <p:spPr>
          <a:ln/>
        </p:spPr>
        <p:txBody>
          <a:bodyPr/>
          <a:lstStyle>
            <a:lvl1pPr>
              <a:defRPr/>
            </a:lvl1pPr>
          </a:lstStyle>
          <a:p>
            <a:fld id="{29435920-37C7-4ACA-9AE2-4B7A51D64317}" type="slidenum">
              <a:rPr lang="en-US" altLang="en-US"/>
              <a:pPr/>
              <a:t>‹#›</a:t>
            </a:fld>
            <a:endParaRPr lang="en-US" altLang="en-US"/>
          </a:p>
        </p:txBody>
      </p:sp>
    </p:spTree>
    <p:extLst>
      <p:ext uri="{BB962C8B-B14F-4D97-AF65-F5344CB8AC3E}">
        <p14:creationId xmlns:p14="http://schemas.microsoft.com/office/powerpoint/2010/main" val="393236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C55BD74E-6609-4C4E-9A04-D4123D36F7A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27D5C2ED-EDE6-4F25-8941-C05506E8D6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C5F4230F-3799-4EAA-A3FD-D7B7554F4AB8}"/>
              </a:ext>
            </a:extLst>
          </p:cNvPr>
          <p:cNvSpPr>
            <a:spLocks noGrp="1" noChangeArrowheads="1"/>
          </p:cNvSpPr>
          <p:nvPr>
            <p:ph type="sldNum" sz="quarter" idx="12"/>
          </p:nvPr>
        </p:nvSpPr>
        <p:spPr>
          <a:ln/>
        </p:spPr>
        <p:txBody>
          <a:bodyPr/>
          <a:lstStyle>
            <a:lvl1pPr>
              <a:defRPr/>
            </a:lvl1pPr>
          </a:lstStyle>
          <a:p>
            <a:fld id="{047AC6D1-4ACC-47F9-A5C6-2CCBE2F43092}" type="slidenum">
              <a:rPr lang="en-US" altLang="en-US"/>
              <a:pPr/>
              <a:t>‹#›</a:t>
            </a:fld>
            <a:endParaRPr lang="en-US" altLang="en-US"/>
          </a:p>
        </p:txBody>
      </p:sp>
    </p:spTree>
    <p:extLst>
      <p:ext uri="{BB962C8B-B14F-4D97-AF65-F5344CB8AC3E}">
        <p14:creationId xmlns:p14="http://schemas.microsoft.com/office/powerpoint/2010/main" val="132623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7051C0B7-09D3-4D57-9430-914264D66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D5F48F08-1DF8-4FE8-870B-3F440836A5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FB042A7-6FEC-4B5A-964B-72759BA4B09E}"/>
              </a:ext>
            </a:extLst>
          </p:cNvPr>
          <p:cNvSpPr>
            <a:spLocks noGrp="1" noChangeArrowheads="1"/>
          </p:cNvSpPr>
          <p:nvPr>
            <p:ph type="sldNum" sz="quarter" idx="12"/>
          </p:nvPr>
        </p:nvSpPr>
        <p:spPr>
          <a:ln/>
        </p:spPr>
        <p:txBody>
          <a:bodyPr/>
          <a:lstStyle>
            <a:lvl1pPr>
              <a:defRPr/>
            </a:lvl1pPr>
          </a:lstStyle>
          <a:p>
            <a:fld id="{CE96456F-053A-42EA-9BB9-FBEF41BEF23C}" type="slidenum">
              <a:rPr lang="en-US" altLang="en-US"/>
              <a:pPr/>
              <a:t>‹#›</a:t>
            </a:fld>
            <a:endParaRPr lang="en-US" altLang="en-US"/>
          </a:p>
        </p:txBody>
      </p:sp>
    </p:spTree>
    <p:extLst>
      <p:ext uri="{BB962C8B-B14F-4D97-AF65-F5344CB8AC3E}">
        <p14:creationId xmlns:p14="http://schemas.microsoft.com/office/powerpoint/2010/main" val="176862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EAAEAF77-F399-4BDF-9B5E-5CEE9B3B54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6589C9AE-DE4F-4A71-9496-BE1265DE35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29435523-67D9-4345-8BA0-8F1686454905}"/>
              </a:ext>
            </a:extLst>
          </p:cNvPr>
          <p:cNvSpPr>
            <a:spLocks noGrp="1" noChangeArrowheads="1"/>
          </p:cNvSpPr>
          <p:nvPr>
            <p:ph type="sldNum" sz="quarter" idx="12"/>
          </p:nvPr>
        </p:nvSpPr>
        <p:spPr>
          <a:ln/>
        </p:spPr>
        <p:txBody>
          <a:bodyPr/>
          <a:lstStyle>
            <a:lvl1pPr>
              <a:defRPr/>
            </a:lvl1pPr>
          </a:lstStyle>
          <a:p>
            <a:fld id="{011B0C0A-BDF2-456A-AB07-907B9395DBB3}" type="slidenum">
              <a:rPr lang="en-US" altLang="en-US"/>
              <a:pPr/>
              <a:t>‹#›</a:t>
            </a:fld>
            <a:endParaRPr lang="en-US" altLang="en-US"/>
          </a:p>
        </p:txBody>
      </p:sp>
    </p:spTree>
    <p:extLst>
      <p:ext uri="{BB962C8B-B14F-4D97-AF65-F5344CB8AC3E}">
        <p14:creationId xmlns:p14="http://schemas.microsoft.com/office/powerpoint/2010/main" val="280056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Group 2">
            <a:extLst>
              <a:ext uri="{FF2B5EF4-FFF2-40B4-BE49-F238E27FC236}">
                <a16:creationId xmlns:a16="http://schemas.microsoft.com/office/drawing/2014/main" id="{B392C96B-D87D-4CED-BB68-02E6CC57D301}"/>
              </a:ext>
            </a:extLst>
          </p:cNvPr>
          <p:cNvGrpSpPr>
            <a:grpSpLocks/>
          </p:cNvGrpSpPr>
          <p:nvPr/>
        </p:nvGrpSpPr>
        <p:grpSpPr bwMode="auto">
          <a:xfrm>
            <a:off x="0" y="6350"/>
            <a:ext cx="9140825" cy="6851650"/>
            <a:chOff x="0" y="4"/>
            <a:chExt cx="5758" cy="4316"/>
          </a:xfrm>
        </p:grpSpPr>
        <p:sp>
          <p:nvSpPr>
            <p:cNvPr id="4099" name="Freeform 3">
              <a:extLst>
                <a:ext uri="{FF2B5EF4-FFF2-40B4-BE49-F238E27FC236}">
                  <a16:creationId xmlns:a16="http://schemas.microsoft.com/office/drawing/2014/main" id="{45E67AFC-114F-46F1-A8EB-E9FC3B181B14}"/>
                </a:ext>
              </a:extLst>
            </p:cNvPr>
            <p:cNvSpPr>
              <a:spLocks/>
            </p:cNvSpPr>
            <p:nvPr/>
          </p:nvSpPr>
          <p:spPr bwMode="hidden">
            <a:xfrm>
              <a:off x="558" y="1161"/>
              <a:ext cx="5200" cy="3159"/>
            </a:xfrm>
            <a:custGeom>
              <a:avLst/>
              <a:gdLst/>
              <a:ahLst/>
              <a:cxnLst>
                <a:cxn ang="0">
                  <a:pos x="0" y="3159"/>
                </a:cxn>
                <a:cxn ang="0">
                  <a:pos x="5184" y="3159"/>
                </a:cxn>
                <a:cxn ang="0">
                  <a:pos x="5184" y="0"/>
                </a:cxn>
                <a:cxn ang="0">
                  <a:pos x="0" y="0"/>
                </a:cxn>
                <a:cxn ang="0">
                  <a:pos x="0" y="3159"/>
                </a:cxn>
                <a:cxn ang="0">
                  <a:pos x="0" y="3159"/>
                </a:cxn>
              </a:cxnLst>
              <a:rect l="0" t="0" r="r" b="b"/>
              <a:pathLst>
                <a:path w="5184" h="3159">
                  <a:moveTo>
                    <a:pt x="0" y="3159"/>
                  </a:moveTo>
                  <a:lnTo>
                    <a:pt x="5184" y="3159"/>
                  </a:lnTo>
                  <a:lnTo>
                    <a:pt x="5184" y="0"/>
                  </a:lnTo>
                  <a:lnTo>
                    <a:pt x="0" y="0"/>
                  </a:lnTo>
                  <a:lnTo>
                    <a:pt x="0" y="3159"/>
                  </a:lnTo>
                  <a:lnTo>
                    <a:pt x="0" y="3159"/>
                  </a:lnTo>
                  <a:close/>
                </a:path>
              </a:pathLst>
            </a:custGeom>
            <a:gradFill rotWithShape="0">
              <a:gsLst>
                <a:gs pos="0">
                  <a:schemeClr val="bg1"/>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4100" name="Freeform 4">
              <a:extLst>
                <a:ext uri="{FF2B5EF4-FFF2-40B4-BE49-F238E27FC236}">
                  <a16:creationId xmlns:a16="http://schemas.microsoft.com/office/drawing/2014/main" id="{A1166A97-27B0-4659-84B0-145387653D7D}"/>
                </a:ext>
              </a:extLst>
            </p:cNvPr>
            <p:cNvSpPr>
              <a:spLocks/>
            </p:cNvSpPr>
            <p:nvPr/>
          </p:nvSpPr>
          <p:spPr bwMode="hidden">
            <a:xfrm>
              <a:off x="0" y="1161"/>
              <a:ext cx="558" cy="3159"/>
            </a:xfrm>
            <a:custGeom>
              <a:avLst/>
              <a:gdLst/>
              <a:ahLst/>
              <a:cxnLst>
                <a:cxn ang="0">
                  <a:pos x="0" y="0"/>
                </a:cxn>
                <a:cxn ang="0">
                  <a:pos x="0" y="3159"/>
                </a:cxn>
                <a:cxn ang="0">
                  <a:pos x="556" y="3159"/>
                </a:cxn>
                <a:cxn ang="0">
                  <a:pos x="556" y="0"/>
                </a:cxn>
                <a:cxn ang="0">
                  <a:pos x="0" y="0"/>
                </a:cxn>
                <a:cxn ang="0">
                  <a:pos x="0" y="0"/>
                </a:cxn>
              </a:cxnLst>
              <a:rect l="0" t="0" r="r" b="b"/>
              <a:pathLst>
                <a:path w="556" h="3159">
                  <a:moveTo>
                    <a:pt x="0" y="0"/>
                  </a:moveTo>
                  <a:lnTo>
                    <a:pt x="0" y="3159"/>
                  </a:lnTo>
                  <a:lnTo>
                    <a:pt x="556" y="3159"/>
                  </a:lnTo>
                  <a:lnTo>
                    <a:pt x="556" y="0"/>
                  </a:lnTo>
                  <a:lnTo>
                    <a:pt x="0" y="0"/>
                  </a:lnTo>
                  <a:lnTo>
                    <a:pt x="0"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grpSp>
          <p:nvGrpSpPr>
            <p:cNvPr id="11274" name="Group 5">
              <a:extLst>
                <a:ext uri="{FF2B5EF4-FFF2-40B4-BE49-F238E27FC236}">
                  <a16:creationId xmlns:a16="http://schemas.microsoft.com/office/drawing/2014/main" id="{6EA9381A-3829-49B5-92A1-F77149E21706}"/>
                </a:ext>
              </a:extLst>
            </p:cNvPr>
            <p:cNvGrpSpPr>
              <a:grpSpLocks/>
            </p:cNvGrpSpPr>
            <p:nvPr userDrawn="1"/>
          </p:nvGrpSpPr>
          <p:grpSpPr bwMode="auto">
            <a:xfrm>
              <a:off x="0" y="4"/>
              <a:ext cx="5758" cy="4316"/>
              <a:chOff x="0" y="4"/>
              <a:chExt cx="5758" cy="4316"/>
            </a:xfrm>
          </p:grpSpPr>
          <p:sp>
            <p:nvSpPr>
              <p:cNvPr id="4102" name="Freeform 6">
                <a:extLst>
                  <a:ext uri="{FF2B5EF4-FFF2-40B4-BE49-F238E27FC236}">
                    <a16:creationId xmlns:a16="http://schemas.microsoft.com/office/drawing/2014/main" id="{D4AFB2FA-0F5E-408D-8300-1AE622A7534E}"/>
                  </a:ext>
                </a:extLst>
              </p:cNvPr>
              <p:cNvSpPr>
                <a:spLocks/>
              </p:cNvSpPr>
              <p:nvPr/>
            </p:nvSpPr>
            <p:spPr bwMode="ltGray">
              <a:xfrm>
                <a:off x="552" y="4"/>
                <a:ext cx="12" cy="695"/>
              </a:xfrm>
              <a:custGeom>
                <a:avLst/>
                <a:gdLst/>
                <a:ahLst/>
                <a:cxnLst>
                  <a:cxn ang="0">
                    <a:pos x="12" y="0"/>
                  </a:cxn>
                  <a:cxn ang="0">
                    <a:pos x="0" y="0"/>
                  </a:cxn>
                  <a:cxn ang="0">
                    <a:pos x="0" y="695"/>
                  </a:cxn>
                  <a:cxn ang="0">
                    <a:pos x="12" y="695"/>
                  </a:cxn>
                  <a:cxn ang="0">
                    <a:pos x="12" y="0"/>
                  </a:cxn>
                  <a:cxn ang="0">
                    <a:pos x="12" y="0"/>
                  </a:cxn>
                </a:cxnLst>
                <a:rect l="0" t="0" r="r" b="b"/>
                <a:pathLst>
                  <a:path w="12" h="695">
                    <a:moveTo>
                      <a:pt x="12" y="0"/>
                    </a:moveTo>
                    <a:lnTo>
                      <a:pt x="0" y="0"/>
                    </a:lnTo>
                    <a:lnTo>
                      <a:pt x="0" y="695"/>
                    </a:lnTo>
                    <a:lnTo>
                      <a:pt x="12" y="695"/>
                    </a:lnTo>
                    <a:lnTo>
                      <a:pt x="12" y="0"/>
                    </a:lnTo>
                    <a:lnTo>
                      <a:pt x="12" y="0"/>
                    </a:lnTo>
                    <a:close/>
                  </a:path>
                </a:pathLst>
              </a:custGeom>
              <a:gradFill rotWithShape="0">
                <a:gsLst>
                  <a:gs pos="0">
                    <a:schemeClr val="bg1"/>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4103" name="Freeform 7">
                <a:extLst>
                  <a:ext uri="{FF2B5EF4-FFF2-40B4-BE49-F238E27FC236}">
                    <a16:creationId xmlns:a16="http://schemas.microsoft.com/office/drawing/2014/main" id="{91A643A4-BE2A-468D-A8A1-3F3076CE1FC7}"/>
                  </a:ext>
                </a:extLst>
              </p:cNvPr>
              <p:cNvSpPr>
                <a:spLocks/>
              </p:cNvSpPr>
              <p:nvPr/>
            </p:nvSpPr>
            <p:spPr bwMode="ltGray">
              <a:xfrm>
                <a:off x="552" y="1623"/>
                <a:ext cx="12" cy="2697"/>
              </a:xfrm>
              <a:custGeom>
                <a:avLst/>
                <a:gdLst/>
                <a:ahLst/>
                <a:cxnLst>
                  <a:cxn ang="0">
                    <a:pos x="0" y="2697"/>
                  </a:cxn>
                  <a:cxn ang="0">
                    <a:pos x="12" y="2697"/>
                  </a:cxn>
                  <a:cxn ang="0">
                    <a:pos x="12" y="0"/>
                  </a:cxn>
                  <a:cxn ang="0">
                    <a:pos x="0" y="0"/>
                  </a:cxn>
                  <a:cxn ang="0">
                    <a:pos x="0" y="2697"/>
                  </a:cxn>
                  <a:cxn ang="0">
                    <a:pos x="0" y="2697"/>
                  </a:cxn>
                </a:cxnLst>
                <a:rect l="0" t="0" r="r" b="b"/>
                <a:pathLst>
                  <a:path w="12" h="2697">
                    <a:moveTo>
                      <a:pt x="0" y="2697"/>
                    </a:moveTo>
                    <a:lnTo>
                      <a:pt x="12" y="2697"/>
                    </a:lnTo>
                    <a:lnTo>
                      <a:pt x="12" y="0"/>
                    </a:lnTo>
                    <a:lnTo>
                      <a:pt x="0" y="0"/>
                    </a:lnTo>
                    <a:lnTo>
                      <a:pt x="0" y="2697"/>
                    </a:lnTo>
                    <a:lnTo>
                      <a:pt x="0" y="2697"/>
                    </a:lnTo>
                    <a:close/>
                  </a:path>
                </a:pathLst>
              </a:custGeom>
              <a:gradFill rotWithShape="0">
                <a:gsLst>
                  <a:gs pos="0">
                    <a:schemeClr val="bg2"/>
                  </a:gs>
                  <a:gs pos="100000">
                    <a:schemeClr val="bg1"/>
                  </a:gs>
                </a:gsLst>
                <a:lin ang="5400000" scaled="1"/>
              </a:gradFill>
              <a:ln w="9525">
                <a:noFill/>
                <a:round/>
                <a:headEnd/>
                <a:tailEnd/>
              </a:ln>
            </p:spPr>
            <p:txBody>
              <a:bodyPr/>
              <a:lstStyle/>
              <a:p>
                <a:pPr eaLnBrk="0" hangingPunct="0">
                  <a:defRPr/>
                </a:pPr>
                <a:endParaRPr lang="en-US">
                  <a:cs typeface="+mn-cs"/>
                </a:endParaRPr>
              </a:p>
            </p:txBody>
          </p:sp>
          <p:sp>
            <p:nvSpPr>
              <p:cNvPr id="4104" name="Freeform 8">
                <a:extLst>
                  <a:ext uri="{FF2B5EF4-FFF2-40B4-BE49-F238E27FC236}">
                    <a16:creationId xmlns:a16="http://schemas.microsoft.com/office/drawing/2014/main" id="{379FEDAB-B7C0-47B7-8CC7-E82A4B296B8F}"/>
                  </a:ext>
                </a:extLst>
              </p:cNvPr>
              <p:cNvSpPr>
                <a:spLocks/>
              </p:cNvSpPr>
              <p:nvPr/>
            </p:nvSpPr>
            <p:spPr bwMode="ltGray">
              <a:xfrm>
                <a:off x="1019" y="1155"/>
                <a:ext cx="4739" cy="12"/>
              </a:xfrm>
              <a:custGeom>
                <a:avLst/>
                <a:gdLst/>
                <a:ahLst/>
                <a:cxnLst>
                  <a:cxn ang="0">
                    <a:pos x="4724" y="0"/>
                  </a:cxn>
                  <a:cxn ang="0">
                    <a:pos x="0" y="0"/>
                  </a:cxn>
                  <a:cxn ang="0">
                    <a:pos x="0" y="12"/>
                  </a:cxn>
                  <a:cxn ang="0">
                    <a:pos x="4724" y="12"/>
                  </a:cxn>
                  <a:cxn ang="0">
                    <a:pos x="4724" y="0"/>
                  </a:cxn>
                  <a:cxn ang="0">
                    <a:pos x="4724" y="0"/>
                  </a:cxn>
                </a:cxnLst>
                <a:rect l="0" t="0" r="r" b="b"/>
                <a:pathLst>
                  <a:path w="4724" h="12">
                    <a:moveTo>
                      <a:pt x="4724" y="0"/>
                    </a:moveTo>
                    <a:lnTo>
                      <a:pt x="0" y="0"/>
                    </a:lnTo>
                    <a:lnTo>
                      <a:pt x="0" y="12"/>
                    </a:lnTo>
                    <a:lnTo>
                      <a:pt x="4724" y="12"/>
                    </a:lnTo>
                    <a:lnTo>
                      <a:pt x="4724" y="0"/>
                    </a:lnTo>
                    <a:lnTo>
                      <a:pt x="4724" y="0"/>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cs typeface="+mn-cs"/>
                </a:endParaRPr>
              </a:p>
            </p:txBody>
          </p:sp>
          <p:sp>
            <p:nvSpPr>
              <p:cNvPr id="4105" name="Freeform 9">
                <a:extLst>
                  <a:ext uri="{FF2B5EF4-FFF2-40B4-BE49-F238E27FC236}">
                    <a16:creationId xmlns:a16="http://schemas.microsoft.com/office/drawing/2014/main" id="{27957D58-3093-403C-923B-826F1E0D600E}"/>
                  </a:ext>
                </a:extLst>
              </p:cNvPr>
              <p:cNvSpPr>
                <a:spLocks/>
              </p:cNvSpPr>
              <p:nvPr/>
            </p:nvSpPr>
            <p:spPr bwMode="ltGray">
              <a:xfrm>
                <a:off x="552" y="1371"/>
                <a:ext cx="12" cy="252"/>
              </a:xfrm>
              <a:custGeom>
                <a:avLst/>
                <a:gdLst/>
                <a:ahLst/>
                <a:cxnLst>
                  <a:cxn ang="0">
                    <a:pos x="0" y="252"/>
                  </a:cxn>
                  <a:cxn ang="0">
                    <a:pos x="12" y="252"/>
                  </a:cxn>
                  <a:cxn ang="0">
                    <a:pos x="12" y="0"/>
                  </a:cxn>
                  <a:cxn ang="0">
                    <a:pos x="0" y="0"/>
                  </a:cxn>
                  <a:cxn ang="0">
                    <a:pos x="0" y="252"/>
                  </a:cxn>
                  <a:cxn ang="0">
                    <a:pos x="0" y="252"/>
                  </a:cxn>
                </a:cxnLst>
                <a:rect l="0" t="0" r="r" b="b"/>
                <a:pathLst>
                  <a:path w="12" h="252">
                    <a:moveTo>
                      <a:pt x="0" y="252"/>
                    </a:moveTo>
                    <a:lnTo>
                      <a:pt x="12" y="252"/>
                    </a:lnTo>
                    <a:lnTo>
                      <a:pt x="12" y="0"/>
                    </a:lnTo>
                    <a:lnTo>
                      <a:pt x="0" y="0"/>
                    </a:lnTo>
                    <a:lnTo>
                      <a:pt x="0" y="252"/>
                    </a:lnTo>
                    <a:lnTo>
                      <a:pt x="0" y="252"/>
                    </a:lnTo>
                    <a:close/>
                  </a:path>
                </a:pathLst>
              </a:custGeom>
              <a:gradFill rotWithShape="0">
                <a:gsLst>
                  <a:gs pos="0">
                    <a:schemeClr val="accent2"/>
                  </a:gs>
                  <a:gs pos="100000">
                    <a:schemeClr val="bg2"/>
                  </a:gs>
                </a:gsLst>
                <a:lin ang="5400000" scaled="1"/>
              </a:gradFill>
              <a:ln w="9525">
                <a:noFill/>
                <a:round/>
                <a:headEnd/>
                <a:tailEnd/>
              </a:ln>
            </p:spPr>
            <p:txBody>
              <a:bodyPr/>
              <a:lstStyle/>
              <a:p>
                <a:pPr eaLnBrk="0" hangingPunct="0">
                  <a:defRPr/>
                </a:pPr>
                <a:endParaRPr lang="en-US">
                  <a:cs typeface="+mn-cs"/>
                </a:endParaRPr>
              </a:p>
            </p:txBody>
          </p:sp>
          <p:sp>
            <p:nvSpPr>
              <p:cNvPr id="2" name="Freeform 10">
                <a:extLst>
                  <a:ext uri="{FF2B5EF4-FFF2-40B4-BE49-F238E27FC236}">
                    <a16:creationId xmlns:a16="http://schemas.microsoft.com/office/drawing/2014/main" id="{5DE8770B-EA40-4160-818C-3CC086ABD1D4}"/>
                  </a:ext>
                </a:extLst>
              </p:cNvPr>
              <p:cNvSpPr>
                <a:spLocks/>
              </p:cNvSpPr>
              <p:nvPr/>
            </p:nvSpPr>
            <p:spPr bwMode="ltGray">
              <a:xfrm>
                <a:off x="552" y="699"/>
                <a:ext cx="12" cy="252"/>
              </a:xfrm>
              <a:custGeom>
                <a:avLst/>
                <a:gdLst/>
                <a:ahLst/>
                <a:cxnLst>
                  <a:cxn ang="0">
                    <a:pos x="12" y="0"/>
                  </a:cxn>
                  <a:cxn ang="0">
                    <a:pos x="0" y="0"/>
                  </a:cxn>
                  <a:cxn ang="0">
                    <a:pos x="0" y="252"/>
                  </a:cxn>
                  <a:cxn ang="0">
                    <a:pos x="12" y="252"/>
                  </a:cxn>
                  <a:cxn ang="0">
                    <a:pos x="12" y="0"/>
                  </a:cxn>
                  <a:cxn ang="0">
                    <a:pos x="12" y="0"/>
                  </a:cxn>
                </a:cxnLst>
                <a:rect l="0" t="0" r="r" b="b"/>
                <a:pathLst>
                  <a:path w="12" h="252">
                    <a:moveTo>
                      <a:pt x="12" y="0"/>
                    </a:moveTo>
                    <a:lnTo>
                      <a:pt x="0" y="0"/>
                    </a:lnTo>
                    <a:lnTo>
                      <a:pt x="0" y="252"/>
                    </a:lnTo>
                    <a:lnTo>
                      <a:pt x="12" y="252"/>
                    </a:lnTo>
                    <a:lnTo>
                      <a:pt x="12" y="0"/>
                    </a:lnTo>
                    <a:lnTo>
                      <a:pt x="12" y="0"/>
                    </a:lnTo>
                    <a:close/>
                  </a:path>
                </a:pathLst>
              </a:custGeom>
              <a:gradFill rotWithShape="0">
                <a:gsLst>
                  <a:gs pos="0">
                    <a:schemeClr val="bg2"/>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107" name="Freeform 11">
                <a:extLst>
                  <a:ext uri="{FF2B5EF4-FFF2-40B4-BE49-F238E27FC236}">
                    <a16:creationId xmlns:a16="http://schemas.microsoft.com/office/drawing/2014/main" id="{BDB44CDB-8C57-49E3-8598-D7B6674D4940}"/>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0" hangingPunct="0">
                  <a:defRPr/>
                </a:pPr>
                <a:endParaRPr lang="en-US">
                  <a:cs typeface="+mn-cs"/>
                </a:endParaRPr>
              </a:p>
            </p:txBody>
          </p:sp>
          <p:sp>
            <p:nvSpPr>
              <p:cNvPr id="4108" name="Freeform 12">
                <a:extLst>
                  <a:ext uri="{FF2B5EF4-FFF2-40B4-BE49-F238E27FC236}">
                    <a16:creationId xmlns:a16="http://schemas.microsoft.com/office/drawing/2014/main" id="{25632A1C-F41A-4380-BE8D-AAFBA402FB56}"/>
                  </a:ext>
                </a:extLst>
              </p:cNvPr>
              <p:cNvSpPr>
                <a:spLocks/>
              </p:cNvSpPr>
              <p:nvPr/>
            </p:nvSpPr>
            <p:spPr bwMode="ltGray">
              <a:xfrm>
                <a:off x="0" y="1155"/>
                <a:ext cx="351" cy="12"/>
              </a:xfrm>
              <a:custGeom>
                <a:avLst/>
                <a:gdLst/>
                <a:ahLst/>
                <a:cxnLst>
                  <a:cxn ang="0">
                    <a:pos x="0" y="0"/>
                  </a:cxn>
                  <a:cxn ang="0">
                    <a:pos x="0" y="12"/>
                  </a:cxn>
                  <a:cxn ang="0">
                    <a:pos x="251" y="12"/>
                  </a:cxn>
                  <a:cxn ang="0">
                    <a:pos x="251" y="0"/>
                  </a:cxn>
                  <a:cxn ang="0">
                    <a:pos x="0" y="0"/>
                  </a:cxn>
                  <a:cxn ang="0">
                    <a:pos x="0" y="0"/>
                  </a:cxn>
                </a:cxnLst>
                <a:rect l="0" t="0" r="r" b="b"/>
                <a:pathLst>
                  <a:path w="251" h="12">
                    <a:moveTo>
                      <a:pt x="0" y="0"/>
                    </a:moveTo>
                    <a:lnTo>
                      <a:pt x="0" y="12"/>
                    </a:lnTo>
                    <a:lnTo>
                      <a:pt x="251" y="12"/>
                    </a:lnTo>
                    <a:lnTo>
                      <a:pt x="251" y="0"/>
                    </a:lnTo>
                    <a:lnTo>
                      <a:pt x="0" y="0"/>
                    </a:lnTo>
                    <a:lnTo>
                      <a:pt x="0" y="0"/>
                    </a:lnTo>
                    <a:close/>
                  </a:path>
                </a:pathLst>
              </a:custGeom>
              <a:gradFill rotWithShape="0">
                <a:gsLst>
                  <a:gs pos="0">
                    <a:schemeClr val="bg2"/>
                  </a:gs>
                  <a:gs pos="100000">
                    <a:schemeClr val="accent2"/>
                  </a:gs>
                </a:gsLst>
                <a:lin ang="0" scaled="1"/>
              </a:gradFill>
              <a:ln w="9525">
                <a:noFill/>
                <a:round/>
                <a:headEnd/>
                <a:tailEnd/>
              </a:ln>
            </p:spPr>
            <p:txBody>
              <a:bodyPr/>
              <a:lstStyle/>
              <a:p>
                <a:pPr eaLnBrk="0" hangingPunct="0">
                  <a:defRPr/>
                </a:pPr>
                <a:endParaRPr lang="en-US">
                  <a:cs typeface="+mn-cs"/>
                </a:endParaRPr>
              </a:p>
            </p:txBody>
          </p:sp>
          <p:sp>
            <p:nvSpPr>
              <p:cNvPr id="4109" name="Freeform 13">
                <a:extLst>
                  <a:ext uri="{FF2B5EF4-FFF2-40B4-BE49-F238E27FC236}">
                    <a16:creationId xmlns:a16="http://schemas.microsoft.com/office/drawing/2014/main" id="{B07FE1C6-D4C0-474A-83FB-E77D5F5A2A86}"/>
                  </a:ext>
                </a:extLst>
              </p:cNvPr>
              <p:cNvSpPr>
                <a:spLocks/>
              </p:cNvSpPr>
              <p:nvPr/>
            </p:nvSpPr>
            <p:spPr bwMode="ltGray">
              <a:xfrm>
                <a:off x="767" y="1155"/>
                <a:ext cx="252" cy="12"/>
              </a:xfrm>
              <a:custGeom>
                <a:avLst/>
                <a:gdLst/>
                <a:ahLst/>
                <a:cxnLst>
                  <a:cxn ang="0">
                    <a:pos x="251" y="0"/>
                  </a:cxn>
                  <a:cxn ang="0">
                    <a:pos x="0" y="0"/>
                  </a:cxn>
                  <a:cxn ang="0">
                    <a:pos x="0" y="12"/>
                  </a:cxn>
                  <a:cxn ang="0">
                    <a:pos x="251" y="12"/>
                  </a:cxn>
                  <a:cxn ang="0">
                    <a:pos x="251" y="0"/>
                  </a:cxn>
                  <a:cxn ang="0">
                    <a:pos x="251" y="0"/>
                  </a:cxn>
                </a:cxnLst>
                <a:rect l="0" t="0" r="r" b="b"/>
                <a:pathLst>
                  <a:path w="251" h="12">
                    <a:moveTo>
                      <a:pt x="251" y="0"/>
                    </a:moveTo>
                    <a:lnTo>
                      <a:pt x="0" y="0"/>
                    </a:lnTo>
                    <a:lnTo>
                      <a:pt x="0" y="12"/>
                    </a:lnTo>
                    <a:lnTo>
                      <a:pt x="251" y="12"/>
                    </a:lnTo>
                    <a:lnTo>
                      <a:pt x="251" y="0"/>
                    </a:lnTo>
                    <a:lnTo>
                      <a:pt x="251" y="0"/>
                    </a:lnTo>
                    <a:close/>
                  </a:path>
                </a:pathLst>
              </a:custGeom>
              <a:gradFill rotWithShape="0">
                <a:gsLst>
                  <a:gs pos="0">
                    <a:schemeClr val="accent2"/>
                  </a:gs>
                  <a:gs pos="100000">
                    <a:schemeClr val="bg2"/>
                  </a:gs>
                </a:gsLst>
                <a:lin ang="0" scaled="1"/>
              </a:gradFill>
              <a:ln w="9525">
                <a:noFill/>
                <a:round/>
                <a:headEnd/>
                <a:tailEnd/>
              </a:ln>
            </p:spPr>
            <p:txBody>
              <a:bodyPr/>
              <a:lstStyle/>
              <a:p>
                <a:pPr eaLnBrk="0" hangingPunct="0">
                  <a:defRPr/>
                </a:pPr>
                <a:endParaRPr lang="en-US">
                  <a:cs typeface="+mn-cs"/>
                </a:endParaRPr>
              </a:p>
            </p:txBody>
          </p:sp>
          <p:sp>
            <p:nvSpPr>
              <p:cNvPr id="4110" name="Freeform 14">
                <a:extLst>
                  <a:ext uri="{FF2B5EF4-FFF2-40B4-BE49-F238E27FC236}">
                    <a16:creationId xmlns:a16="http://schemas.microsoft.com/office/drawing/2014/main" id="{8CA2E5D2-B544-4816-B9F1-9CCD66C4AF96}"/>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0" hangingPunct="0">
                  <a:defRPr/>
                </a:pPr>
                <a:endParaRPr lang="en-US">
                  <a:cs typeface="+mn-cs"/>
                </a:endParaRPr>
              </a:p>
            </p:txBody>
          </p:sp>
        </p:grpSp>
      </p:grpSp>
      <p:sp>
        <p:nvSpPr>
          <p:cNvPr id="4111" name="Rectangle 15">
            <a:extLst>
              <a:ext uri="{FF2B5EF4-FFF2-40B4-BE49-F238E27FC236}">
                <a16:creationId xmlns:a16="http://schemas.microsoft.com/office/drawing/2014/main" id="{D65196E5-A99B-4D84-9A23-83A1CBB1D2E5}"/>
              </a:ext>
            </a:extLst>
          </p:cNvPr>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2" name="Rectangle 16">
            <a:extLst>
              <a:ext uri="{FF2B5EF4-FFF2-40B4-BE49-F238E27FC236}">
                <a16:creationId xmlns:a16="http://schemas.microsoft.com/office/drawing/2014/main" id="{77BEEA03-F867-44E1-9034-E84DB5B7D4F7}"/>
              </a:ext>
            </a:extLst>
          </p:cNvPr>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3" name="Rectangle 17">
            <a:extLst>
              <a:ext uri="{FF2B5EF4-FFF2-40B4-BE49-F238E27FC236}">
                <a16:creationId xmlns:a16="http://schemas.microsoft.com/office/drawing/2014/main" id="{2893FB18-2EC4-440C-8D51-7840CBC375EB}"/>
              </a:ext>
            </a:extLst>
          </p:cNvPr>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
        <p:nvSpPr>
          <p:cNvPr id="4114" name="Rectangle 18">
            <a:extLst>
              <a:ext uri="{FF2B5EF4-FFF2-40B4-BE49-F238E27FC236}">
                <a16:creationId xmlns:a16="http://schemas.microsoft.com/office/drawing/2014/main" id="{7079C54E-9237-4B99-BC87-0515E46056C8}"/>
              </a:ext>
            </a:extLst>
          </p:cNvPr>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4115" name="Rectangle 19">
            <a:extLst>
              <a:ext uri="{FF2B5EF4-FFF2-40B4-BE49-F238E27FC236}">
                <a16:creationId xmlns:a16="http://schemas.microsoft.com/office/drawing/2014/main" id="{9074354C-EC5B-413F-89D2-C6E08180D24E}"/>
              </a:ext>
            </a:extLst>
          </p:cNvPr>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fld id="{6DD19D97-9833-4B62-8665-B01760F282F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52"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n.wikipedia.org/wiki/Absorption_(economics)#cite_note-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hyperlink" Target="https://www.brookings.edu/blog/ben-bernanke/2015/04/28/the-taylor-rule-a-benchmark-for-monetary-policy/" TargetMode="External"/><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version%20of%20the%20Taylor%20rule,%20which%20measures%20inflation%20using%20the%20core%20PCE%20deflator%20and%20assumes%20that%20the%20weight%20on%20the%20output%20gap%20is%201.0%20rather%20than%200.5."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ecb.europa.eu/ecb/educational/educational-games/economia/html/index.en.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png"/><Relationship Id="rId7" Type="http://schemas.openxmlformats.org/officeDocument/2006/relationships/image" Target="../media/image6.w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7.wmf"/></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ecb.europa.eu/ecb/educational/educational-games/economia/html/economia.en.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DF96D-FDC4-4D0B-A9E7-1FD2797C930D}"/>
              </a:ext>
            </a:extLst>
          </p:cNvPr>
          <p:cNvSpPr>
            <a:spLocks noGrp="1"/>
          </p:cNvSpPr>
          <p:nvPr>
            <p:ph type="title"/>
          </p:nvPr>
        </p:nvSpPr>
        <p:spPr/>
        <p:txBody>
          <a:bodyPr/>
          <a:lstStyle/>
          <a:p>
            <a:pPr>
              <a:defRPr/>
            </a:pPr>
            <a:r>
              <a:rPr lang="en-US" dirty="0" err="1"/>
              <a:t>Agregatna</a:t>
            </a:r>
            <a:r>
              <a:rPr lang="en-US" dirty="0"/>
              <a:t> </a:t>
            </a:r>
            <a:r>
              <a:rPr lang="en-US" dirty="0" err="1"/>
              <a:t>tražnja</a:t>
            </a:r>
            <a:r>
              <a:rPr lang="en-US" dirty="0"/>
              <a:t> </a:t>
            </a:r>
            <a:r>
              <a:rPr lang="en-US" dirty="0" err="1"/>
              <a:t>i</a:t>
            </a:r>
            <a:r>
              <a:rPr lang="en-US" dirty="0"/>
              <a:t> </a:t>
            </a:r>
            <a:r>
              <a:rPr lang="en-US" dirty="0" err="1"/>
              <a:t>tržište</a:t>
            </a:r>
            <a:r>
              <a:rPr lang="en-US" dirty="0"/>
              <a:t> robe</a:t>
            </a:r>
          </a:p>
        </p:txBody>
      </p:sp>
      <p:sp>
        <p:nvSpPr>
          <p:cNvPr id="3" name="Content Placeholder 2">
            <a:extLst>
              <a:ext uri="{FF2B5EF4-FFF2-40B4-BE49-F238E27FC236}">
                <a16:creationId xmlns:a16="http://schemas.microsoft.com/office/drawing/2014/main" id="{9FE83C4D-1C59-4E3C-B1A5-7FEEEF5CE4D4}"/>
              </a:ext>
            </a:extLst>
          </p:cNvPr>
          <p:cNvSpPr>
            <a:spLocks noGrp="1"/>
          </p:cNvSpPr>
          <p:nvPr>
            <p:ph idx="1"/>
          </p:nvPr>
        </p:nvSpPr>
        <p:spPr/>
        <p:txBody>
          <a:bodyPr/>
          <a:lstStyle/>
          <a:p>
            <a:pPr>
              <a:defRPr/>
            </a:pPr>
            <a:r>
              <a:rPr lang="sr-Latn-CS" i="1" dirty="0"/>
              <a:t>Y=C+I+G+(X-Z)</a:t>
            </a:r>
          </a:p>
          <a:p>
            <a:pPr>
              <a:defRPr/>
            </a:pPr>
            <a:endParaRPr lang="sr-Latn-CS" i="1" dirty="0"/>
          </a:p>
          <a:p>
            <a:pPr>
              <a:defRPr/>
            </a:pPr>
            <a:endParaRPr lang="sr-Latn-CS" dirty="0"/>
          </a:p>
        </p:txBody>
      </p:sp>
      <p:graphicFrame>
        <p:nvGraphicFramePr>
          <p:cNvPr id="4" name="Table 3">
            <a:extLst>
              <a:ext uri="{FF2B5EF4-FFF2-40B4-BE49-F238E27FC236}">
                <a16:creationId xmlns:a16="http://schemas.microsoft.com/office/drawing/2014/main" id="{2F386D39-24F5-44EE-9098-BE55578DE233}"/>
              </a:ext>
            </a:extLst>
          </p:cNvPr>
          <p:cNvGraphicFramePr>
            <a:graphicFrameLocks noGrp="1"/>
          </p:cNvGraphicFramePr>
          <p:nvPr/>
        </p:nvGraphicFramePr>
        <p:xfrm>
          <a:off x="1524000" y="2057400"/>
          <a:ext cx="6096000" cy="39419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10">
                <a:tc gridSpan="2">
                  <a:txBody>
                    <a:bodyPr/>
                    <a:lstStyle/>
                    <a:p>
                      <a:pPr algn="ctr"/>
                      <a:r>
                        <a:rPr lang="sr-Latn-CS" sz="1800" dirty="0">
                          <a:solidFill>
                            <a:schemeClr val="bg1"/>
                          </a:solidFill>
                        </a:rPr>
                        <a:t>Y=</a:t>
                      </a:r>
                      <a:r>
                        <a:rPr lang="sr-Latn-CS" sz="1800" baseline="0" dirty="0">
                          <a:solidFill>
                            <a:schemeClr val="bg1"/>
                          </a:solidFill>
                        </a:rPr>
                        <a:t> C+I+G+PTR – ili (X-Z)</a:t>
                      </a:r>
                      <a:endParaRPr lang="en-US" sz="1800" dirty="0">
                        <a:solidFill>
                          <a:schemeClr val="bg1"/>
                        </a:solidFill>
                      </a:endParaRPr>
                    </a:p>
                  </a:txBody>
                  <a:tcPr marT="45716" marB="45716">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10000"/>
                  </a:ext>
                </a:extLst>
              </a:tr>
              <a:tr h="6400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a:t>C = C(</a:t>
                      </a:r>
                      <a:r>
                        <a:rPr lang="es-ES" sz="1800" i="1" dirty="0">
                          <a:sym typeface="Symbol"/>
                        </a:rPr>
                        <a:t></a:t>
                      </a:r>
                      <a:r>
                        <a:rPr lang="en-US" sz="1800" i="1" dirty="0"/>
                        <a:t>, Y – </a:t>
                      </a:r>
                      <a:r>
                        <a:rPr lang="sr-Latn-CS" sz="1800" i="1" dirty="0"/>
                        <a:t>T</a:t>
                      </a:r>
                      <a:r>
                        <a:rPr lang="en-US" sz="1800" i="1" dirty="0"/>
                        <a:t>)</a:t>
                      </a:r>
                    </a:p>
                    <a:p>
                      <a:r>
                        <a:rPr lang="sr-Latn-CS" sz="1800" dirty="0"/>
                        <a:t>          +      +</a:t>
                      </a:r>
                      <a:endParaRPr lang="en-US" sz="1800" dirty="0"/>
                    </a:p>
                  </a:txBody>
                  <a:tcPr marT="45716" marB="45716">
                    <a:solidFill>
                      <a:schemeClr val="tx2"/>
                    </a:solidFill>
                  </a:tcPr>
                </a:tc>
                <a:tc>
                  <a:txBody>
                    <a:bodyPr/>
                    <a:lstStyle/>
                    <a:p>
                      <a:r>
                        <a:rPr lang="es-ES" sz="1800" i="1" dirty="0">
                          <a:sym typeface="Symbol"/>
                        </a:rPr>
                        <a:t></a:t>
                      </a:r>
                      <a:r>
                        <a:rPr lang="sr-Latn-RS" sz="1800" i="1" dirty="0">
                          <a:sym typeface="Symbol"/>
                        </a:rPr>
                        <a:t> - bogatstvo</a:t>
                      </a:r>
                      <a:br>
                        <a:rPr lang="sr-Latn-RS" sz="1800" i="1" dirty="0">
                          <a:sym typeface="Symbol"/>
                        </a:rPr>
                      </a:br>
                      <a:r>
                        <a:rPr lang="en-US" sz="1800" i="1" dirty="0"/>
                        <a:t>Y – </a:t>
                      </a:r>
                      <a:r>
                        <a:rPr lang="sr-Latn-CS" sz="1800" i="1" dirty="0"/>
                        <a:t>T – raspoloživi dohodak</a:t>
                      </a:r>
                      <a:endParaRPr lang="en-US" sz="1800" dirty="0"/>
                    </a:p>
                  </a:txBody>
                  <a:tcPr marT="45716" marB="45716">
                    <a:solidFill>
                      <a:schemeClr val="tx2"/>
                    </a:solidFill>
                  </a:tcPr>
                </a:tc>
                <a:extLst>
                  <a:ext uri="{0D108BD9-81ED-4DB2-BD59-A6C34878D82A}">
                    <a16:rowId xmlns:a16="http://schemas.microsoft.com/office/drawing/2014/main" val="10001"/>
                  </a:ext>
                </a:extLst>
              </a:tr>
              <a:tr h="640029">
                <a:tc>
                  <a:txBody>
                    <a:bodyPr/>
                    <a:lstStyle/>
                    <a:p>
                      <a:r>
                        <a:rPr lang="en-US" sz="1800" i="1" dirty="0"/>
                        <a:t>I = I (q, r)</a:t>
                      </a:r>
                      <a:endParaRPr lang="sr-Latn-CS" sz="1800" i="1" dirty="0"/>
                    </a:p>
                    <a:p>
                      <a:r>
                        <a:rPr lang="sr-Latn-CS" sz="1800" i="1" dirty="0"/>
                        <a:t>          + -</a:t>
                      </a:r>
                      <a:endParaRPr lang="en-US" sz="1800" dirty="0"/>
                    </a:p>
                  </a:txBody>
                  <a:tcPr marT="45716" marB="45716">
                    <a:solidFill>
                      <a:schemeClr val="accent3"/>
                    </a:solidFill>
                  </a:tcPr>
                </a:tc>
                <a:tc>
                  <a:txBody>
                    <a:bodyPr/>
                    <a:lstStyle/>
                    <a:p>
                      <a:r>
                        <a:rPr lang="sr-Latn-CS" sz="1800" i="1" dirty="0"/>
                        <a:t>q -  Tobinovo q</a:t>
                      </a:r>
                    </a:p>
                    <a:p>
                      <a:r>
                        <a:rPr lang="sr-Latn-CS" sz="1800" i="1" dirty="0"/>
                        <a:t>r -   realna kamatna stopa</a:t>
                      </a:r>
                      <a:endParaRPr lang="en-US" sz="1800" dirty="0"/>
                    </a:p>
                  </a:txBody>
                  <a:tcPr marT="45716" marB="45716">
                    <a:solidFill>
                      <a:schemeClr val="accent3"/>
                    </a:solidFill>
                  </a:tcPr>
                </a:tc>
                <a:extLst>
                  <a:ext uri="{0D108BD9-81ED-4DB2-BD59-A6C34878D82A}">
                    <a16:rowId xmlns:a16="http://schemas.microsoft.com/office/drawing/2014/main" val="10002"/>
                  </a:ext>
                </a:extLst>
              </a:tr>
              <a:tr h="370810">
                <a:tc>
                  <a:txBody>
                    <a:bodyPr/>
                    <a:lstStyle/>
                    <a:p>
                      <a:r>
                        <a:rPr lang="en-US" sz="1800" i="1" kern="1200" baseline="0" dirty="0" err="1">
                          <a:solidFill>
                            <a:schemeClr val="dk1"/>
                          </a:solidFill>
                          <a:latin typeface="+mn-lt"/>
                          <a:ea typeface="+mn-ea"/>
                          <a:cs typeface="+mn-cs"/>
                        </a:rPr>
                        <a:t>PTR</a:t>
                      </a:r>
                      <a:r>
                        <a:rPr lang="en-US" sz="1800" i="1" kern="1200" baseline="0" dirty="0">
                          <a:solidFill>
                            <a:schemeClr val="dk1"/>
                          </a:solidFill>
                          <a:latin typeface="+mn-lt"/>
                          <a:ea typeface="+mn-ea"/>
                          <a:cs typeface="+mn-cs"/>
                        </a:rPr>
                        <a:t> = X - Z</a:t>
                      </a:r>
                      <a:endParaRPr lang="en-US" sz="1800" dirty="0"/>
                    </a:p>
                  </a:txBody>
                  <a:tcPr marT="45716" marB="45716">
                    <a:solidFill>
                      <a:schemeClr val="tx2"/>
                    </a:solidFill>
                  </a:tcPr>
                </a:tc>
                <a:tc>
                  <a:txBody>
                    <a:bodyPr/>
                    <a:lstStyle/>
                    <a:p>
                      <a:endParaRPr lang="en-US" sz="1800" dirty="0"/>
                    </a:p>
                  </a:txBody>
                  <a:tcPr marT="45716" marB="45716">
                    <a:solidFill>
                      <a:schemeClr val="tx2"/>
                    </a:solidFill>
                  </a:tcPr>
                </a:tc>
                <a:extLst>
                  <a:ext uri="{0D108BD9-81ED-4DB2-BD59-A6C34878D82A}">
                    <a16:rowId xmlns:a16="http://schemas.microsoft.com/office/drawing/2014/main" val="10003"/>
                  </a:ext>
                </a:extLst>
              </a:tr>
              <a:tr h="640029">
                <a:tc>
                  <a:txBody>
                    <a:bodyPr/>
                    <a:lstStyle/>
                    <a:p>
                      <a:r>
                        <a:rPr lang="sr-Latn-CS" sz="1800" i="1" kern="1200" baseline="0" dirty="0">
                          <a:solidFill>
                            <a:schemeClr val="dk1"/>
                          </a:solidFill>
                          <a:latin typeface="+mn-lt"/>
                          <a:ea typeface="+mn-ea"/>
                          <a:cs typeface="+mn-cs"/>
                        </a:rPr>
                        <a:t>          Z</a:t>
                      </a:r>
                      <a:r>
                        <a:rPr lang="en-US" sz="1800" i="1" kern="1200" baseline="0" dirty="0">
                          <a:solidFill>
                            <a:schemeClr val="dk1"/>
                          </a:solidFill>
                          <a:latin typeface="+mn-lt"/>
                          <a:ea typeface="+mn-ea"/>
                          <a:cs typeface="+mn-cs"/>
                        </a:rPr>
                        <a:t> = </a:t>
                      </a:r>
                      <a:r>
                        <a:rPr lang="sr-Latn-CS" sz="1800" i="1" kern="1200" baseline="0" dirty="0">
                          <a:solidFill>
                            <a:schemeClr val="dk1"/>
                          </a:solidFill>
                          <a:latin typeface="+mn-lt"/>
                          <a:ea typeface="+mn-ea"/>
                          <a:cs typeface="+mn-cs"/>
                        </a:rPr>
                        <a:t>Z</a:t>
                      </a:r>
                      <a:r>
                        <a:rPr lang="en-US" sz="1800" i="1" kern="1200" baseline="0" dirty="0">
                          <a:solidFill>
                            <a:schemeClr val="dk1"/>
                          </a:solidFill>
                          <a:latin typeface="+mn-lt"/>
                          <a:ea typeface="+mn-ea"/>
                          <a:cs typeface="+mn-cs"/>
                        </a:rPr>
                        <a:t>(A, </a:t>
                      </a:r>
                      <a:r>
                        <a:rPr lang="en-US" sz="1800" i="1" kern="1200" baseline="0" dirty="0">
                          <a:solidFill>
                            <a:schemeClr val="dk1"/>
                          </a:solidFill>
                          <a:latin typeface="+mn-lt"/>
                          <a:ea typeface="+mn-ea"/>
                          <a:cs typeface="+mn-cs"/>
                          <a:sym typeface="Symbol"/>
                        </a:rPr>
                        <a:t></a:t>
                      </a:r>
                      <a:r>
                        <a:rPr lang="en-US" sz="1800" i="1" kern="1200" baseline="0" dirty="0">
                          <a:solidFill>
                            <a:schemeClr val="dk1"/>
                          </a:solidFill>
                          <a:latin typeface="+mn-lt"/>
                          <a:ea typeface="+mn-ea"/>
                          <a:cs typeface="+mn-cs"/>
                        </a:rPr>
                        <a:t>).</a:t>
                      </a:r>
                    </a:p>
                    <a:p>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endParaRPr lang="en-US" sz="1800" dirty="0"/>
                    </a:p>
                  </a:txBody>
                  <a:tcPr marT="45716" marB="45716">
                    <a:solidFill>
                      <a:schemeClr val="tx2"/>
                    </a:solidFill>
                  </a:tcPr>
                </a:tc>
                <a:tc>
                  <a:txBody>
                    <a:bodyPr/>
                    <a:lstStyle/>
                    <a:p>
                      <a:r>
                        <a:rPr lang="sr-Latn-CS" sz="1800" i="1" dirty="0"/>
                        <a:t>A</a:t>
                      </a:r>
                      <a:r>
                        <a:rPr lang="sr-Latn-CS" sz="1800" i="1" baseline="0" dirty="0"/>
                        <a:t> – domaća apsorpcija</a:t>
                      </a:r>
                      <a:br>
                        <a:rPr lang="sr-Latn-CS" sz="1800" i="1" baseline="0" dirty="0"/>
                      </a:br>
                      <a:r>
                        <a:rPr lang="en-US" sz="1800" i="1" kern="1200" baseline="0" dirty="0">
                          <a:solidFill>
                            <a:schemeClr val="dk1"/>
                          </a:solidFill>
                          <a:latin typeface="+mn-lt"/>
                          <a:ea typeface="+mn-ea"/>
                          <a:cs typeface="+mn-cs"/>
                          <a:sym typeface="Symbol"/>
                        </a:rPr>
                        <a:t></a:t>
                      </a:r>
                      <a:r>
                        <a:rPr lang="sr-Latn-CS" sz="1800" i="1" kern="1200" baseline="0" dirty="0">
                          <a:solidFill>
                            <a:schemeClr val="dk1"/>
                          </a:solidFill>
                          <a:latin typeface="+mn-lt"/>
                          <a:ea typeface="+mn-ea"/>
                          <a:cs typeface="+mn-cs"/>
                          <a:sym typeface="Symbol"/>
                        </a:rPr>
                        <a:t>  - realni devizni kurs</a:t>
                      </a:r>
                      <a:endParaRPr lang="sr-Latn-CS" sz="1800" i="1" dirty="0"/>
                    </a:p>
                  </a:txBody>
                  <a:tcPr marT="45716" marB="45716">
                    <a:solidFill>
                      <a:schemeClr val="tx2"/>
                    </a:solidFill>
                  </a:tcPr>
                </a:tc>
                <a:extLst>
                  <a:ext uri="{0D108BD9-81ED-4DB2-BD59-A6C34878D82A}">
                    <a16:rowId xmlns:a16="http://schemas.microsoft.com/office/drawing/2014/main" val="10004"/>
                  </a:ext>
                </a:extLst>
              </a:tr>
              <a:tr h="640029">
                <a:tc>
                  <a:txBody>
                    <a:bodyPr/>
                    <a:lstStyle/>
                    <a:p>
                      <a:r>
                        <a:rPr lang="sr-Latn-CS" sz="1800" i="1" kern="1200" baseline="0" dirty="0">
                          <a:solidFill>
                            <a:schemeClr val="dk1"/>
                          </a:solidFill>
                          <a:latin typeface="+mn-lt"/>
                          <a:ea typeface="+mn-ea"/>
                          <a:cs typeface="+mn-cs"/>
                        </a:rPr>
                        <a:t>          </a:t>
                      </a:r>
                      <a:r>
                        <a:rPr lang="en-US" sz="1800" i="1" kern="1200" baseline="0" dirty="0">
                          <a:solidFill>
                            <a:schemeClr val="dk1"/>
                          </a:solidFill>
                          <a:latin typeface="+mn-lt"/>
                          <a:ea typeface="+mn-ea"/>
                          <a:cs typeface="+mn-cs"/>
                        </a:rPr>
                        <a:t>X = X(A*, </a:t>
                      </a:r>
                      <a:r>
                        <a:rPr lang="en-US" sz="1800" i="1" kern="1200" baseline="0" dirty="0">
                          <a:solidFill>
                            <a:schemeClr val="dk1"/>
                          </a:solidFill>
                          <a:latin typeface="+mn-lt"/>
                          <a:ea typeface="+mn-ea"/>
                          <a:cs typeface="+mn-cs"/>
                          <a:sym typeface="Symbol"/>
                        </a:rPr>
                        <a:t></a:t>
                      </a:r>
                      <a:r>
                        <a:rPr lang="en-US" sz="1800" i="1" kern="1200" baseline="0" dirty="0">
                          <a:solidFill>
                            <a:schemeClr val="dk1"/>
                          </a:solidFill>
                          <a:latin typeface="+mn-lt"/>
                          <a:ea typeface="+mn-ea"/>
                          <a:cs typeface="+mn-cs"/>
                        </a:rPr>
                        <a:t>).</a:t>
                      </a:r>
                    </a:p>
                    <a:p>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a:t>
                      </a:r>
                      <a:endParaRPr lang="en-US" sz="1800" dirty="0"/>
                    </a:p>
                  </a:txBody>
                  <a:tcPr marT="45716" marB="45716">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CS" sz="1800" i="1" dirty="0"/>
                        <a:t>A</a:t>
                      </a:r>
                      <a:r>
                        <a:rPr lang="sr-Latn-CS" sz="1800" i="1" baseline="0" dirty="0"/>
                        <a:t> – inostrana apsorpcija</a:t>
                      </a:r>
                      <a:br>
                        <a:rPr lang="sr-Latn-CS" sz="1800" i="1" baseline="0" dirty="0"/>
                      </a:br>
                      <a:r>
                        <a:rPr lang="en-US" sz="1800" i="1" kern="1200" baseline="0" dirty="0">
                          <a:solidFill>
                            <a:schemeClr val="dk1"/>
                          </a:solidFill>
                          <a:latin typeface="+mn-lt"/>
                          <a:ea typeface="+mn-ea"/>
                          <a:cs typeface="+mn-cs"/>
                          <a:sym typeface="Symbol"/>
                        </a:rPr>
                        <a:t></a:t>
                      </a:r>
                      <a:r>
                        <a:rPr lang="sr-Latn-CS" sz="1800" i="1" kern="1200" baseline="0" dirty="0">
                          <a:solidFill>
                            <a:schemeClr val="dk1"/>
                          </a:solidFill>
                          <a:latin typeface="+mn-lt"/>
                          <a:ea typeface="+mn-ea"/>
                          <a:cs typeface="+mn-cs"/>
                          <a:sym typeface="Symbol"/>
                        </a:rPr>
                        <a:t>  - realni devizni kurs</a:t>
                      </a:r>
                      <a:endParaRPr lang="sr-Latn-CS" sz="1800" i="1" dirty="0"/>
                    </a:p>
                  </a:txBody>
                  <a:tcPr marT="45716" marB="45716">
                    <a:solidFill>
                      <a:schemeClr val="tx2"/>
                    </a:solidFill>
                  </a:tcPr>
                </a:tc>
                <a:extLst>
                  <a:ext uri="{0D108BD9-81ED-4DB2-BD59-A6C34878D82A}">
                    <a16:rowId xmlns:a16="http://schemas.microsoft.com/office/drawing/2014/main" val="10005"/>
                  </a:ext>
                </a:extLst>
              </a:tr>
              <a:tr h="640029">
                <a:tc>
                  <a:txBody>
                    <a:bodyPr/>
                    <a:lstStyle/>
                    <a:p>
                      <a:r>
                        <a:rPr lang="es-ES" sz="1800" i="1" kern="1200" baseline="0" dirty="0">
                          <a:solidFill>
                            <a:schemeClr val="dk1"/>
                          </a:solidFill>
                          <a:latin typeface="+mn-lt"/>
                          <a:ea typeface="+mn-ea"/>
                          <a:cs typeface="+mn-cs"/>
                        </a:rPr>
                        <a:t>PTR = PTR (Y, Y*, </a:t>
                      </a:r>
                      <a:r>
                        <a:rPr lang="en-US" sz="1800" i="1" kern="1200" baseline="0" dirty="0">
                          <a:solidFill>
                            <a:schemeClr val="dk1"/>
                          </a:solidFill>
                          <a:latin typeface="+mn-lt"/>
                          <a:ea typeface="+mn-ea"/>
                          <a:cs typeface="+mn-cs"/>
                          <a:sym typeface="Symbol"/>
                        </a:rPr>
                        <a:t></a:t>
                      </a:r>
                      <a:r>
                        <a:rPr lang="es-ES" sz="1800" i="1" kern="1200" baseline="0" dirty="0">
                          <a:solidFill>
                            <a:schemeClr val="dk1"/>
                          </a:solidFill>
                          <a:latin typeface="+mn-lt"/>
                          <a:ea typeface="+mn-ea"/>
                          <a:cs typeface="+mn-cs"/>
                        </a:rPr>
                        <a:t>)</a:t>
                      </a:r>
                    </a:p>
                    <a:p>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 </a:t>
                      </a:r>
                      <a:r>
                        <a:rPr lang="sr-Latn-CS" sz="1800" kern="1200" baseline="0" dirty="0">
                          <a:solidFill>
                            <a:schemeClr val="dk1"/>
                          </a:solidFill>
                          <a:latin typeface="+mn-lt"/>
                          <a:ea typeface="+mn-ea"/>
                          <a:cs typeface="+mn-cs"/>
                        </a:rPr>
                        <a:t>  </a:t>
                      </a:r>
                      <a:r>
                        <a:rPr lang="en-US" sz="1800" kern="1200" baseline="0" dirty="0">
                          <a:solidFill>
                            <a:schemeClr val="dk1"/>
                          </a:solidFill>
                          <a:latin typeface="+mn-lt"/>
                          <a:ea typeface="+mn-ea"/>
                          <a:cs typeface="+mn-cs"/>
                        </a:rPr>
                        <a:t>-</a:t>
                      </a:r>
                      <a:endParaRPr lang="en-US" sz="1800" dirty="0"/>
                    </a:p>
                  </a:txBody>
                  <a:tcPr marT="45716" marB="45716">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r-Latn-CS" sz="1800" i="1" dirty="0"/>
                    </a:p>
                  </a:txBody>
                  <a:tcPr marT="45716" marB="45716">
                    <a:solidFill>
                      <a:schemeClr val="tx2"/>
                    </a:solidFill>
                  </a:tcPr>
                </a:tc>
                <a:extLst>
                  <a:ext uri="{0D108BD9-81ED-4DB2-BD59-A6C34878D82A}">
                    <a16:rowId xmlns:a16="http://schemas.microsoft.com/office/drawing/2014/main" val="10006"/>
                  </a:ext>
                </a:extLst>
              </a:tr>
            </a:tbl>
          </a:graphicData>
        </a:graphic>
      </p:graphicFrame>
      <p:sp>
        <p:nvSpPr>
          <p:cNvPr id="5" name="Rectangle 4">
            <a:extLst>
              <a:ext uri="{FF2B5EF4-FFF2-40B4-BE49-F238E27FC236}">
                <a16:creationId xmlns:a16="http://schemas.microsoft.com/office/drawing/2014/main" id="{39CE6A4B-D45E-473D-8ADB-8CB327A5128C}"/>
              </a:ext>
            </a:extLst>
          </p:cNvPr>
          <p:cNvSpPr/>
          <p:nvPr/>
        </p:nvSpPr>
        <p:spPr>
          <a:xfrm>
            <a:off x="76200" y="5999380"/>
            <a:ext cx="9067800" cy="646331"/>
          </a:xfrm>
          <a:prstGeom prst="rect">
            <a:avLst/>
          </a:prstGeom>
        </p:spPr>
        <p:txBody>
          <a:bodyPr wrap="square">
            <a:spAutoFit/>
          </a:bodyPr>
          <a:lstStyle/>
          <a:p>
            <a:r>
              <a:rPr lang="sr-Latn-RS" b="1" dirty="0"/>
              <a:t>Ap</a:t>
            </a:r>
            <a:r>
              <a:rPr lang="en-GB" b="1" dirty="0" err="1"/>
              <a:t>sorp</a:t>
            </a:r>
            <a:r>
              <a:rPr lang="sr-Latn-RS" b="1" dirty="0"/>
              <a:t>cija – ukupna tražnja za finalnim dobrima svih rezidenata u privredi</a:t>
            </a:r>
            <a:r>
              <a:rPr lang="en-GB" dirty="0"/>
              <a:t>, </a:t>
            </a:r>
            <a:r>
              <a:rPr lang="sr-Latn-RS" dirty="0"/>
              <a:t>nezavisno od porekla tih dobara i usluga  </a:t>
            </a:r>
            <a:r>
              <a:rPr lang="en-GB" dirty="0"/>
              <a:t>Y = C + I + G + (X - </a:t>
            </a:r>
            <a:r>
              <a:rPr lang="sr-Latn-RS" dirty="0"/>
              <a:t>Z</a:t>
            </a:r>
            <a:r>
              <a:rPr lang="en-GB" dirty="0"/>
              <a:t>)] minus [X - </a:t>
            </a:r>
            <a:r>
              <a:rPr lang="sr-Latn-RS" dirty="0"/>
              <a:t>Z</a:t>
            </a:r>
            <a:r>
              <a:rPr lang="en-GB" dirty="0"/>
              <a:t>].</a:t>
            </a:r>
            <a:r>
              <a:rPr lang="en-GB" baseline="30000" dirty="0">
                <a:hlinkClick r:id="rId2"/>
              </a:rPr>
              <a:t>[1]</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1834-E6D0-4C09-AA97-01989763360B}"/>
              </a:ext>
            </a:extLst>
          </p:cNvPr>
          <p:cNvSpPr>
            <a:spLocks noGrp="1"/>
          </p:cNvSpPr>
          <p:nvPr>
            <p:ph type="title"/>
          </p:nvPr>
        </p:nvSpPr>
        <p:spPr/>
        <p:txBody>
          <a:bodyPr/>
          <a:lstStyle/>
          <a:p>
            <a:r>
              <a:rPr lang="en-GB" dirty="0" err="1"/>
              <a:t>Izgleda</a:t>
            </a:r>
            <a:r>
              <a:rPr lang="en-GB" dirty="0"/>
              <a:t> da ne </a:t>
            </a:r>
            <a:r>
              <a:rPr lang="en-GB" dirty="0" err="1"/>
              <a:t>treba</a:t>
            </a:r>
            <a:r>
              <a:rPr lang="en-GB" dirty="0"/>
              <a:t> </a:t>
            </a:r>
            <a:r>
              <a:rPr lang="en-GB" dirty="0" err="1"/>
              <a:t>racunati</a:t>
            </a:r>
            <a:r>
              <a:rPr lang="en-GB" dirty="0"/>
              <a:t> </a:t>
            </a:r>
            <a:r>
              <a:rPr lang="en-GB" dirty="0" err="1"/>
              <a:t>na</a:t>
            </a:r>
            <a:r>
              <a:rPr lang="en-GB" dirty="0"/>
              <a:t> </a:t>
            </a:r>
            <a:r>
              <a:rPr lang="en-GB" dirty="0" err="1"/>
              <a:t>taj</a:t>
            </a:r>
            <a:r>
              <a:rPr lang="en-GB" dirty="0"/>
              <a:t> </a:t>
            </a:r>
            <a:r>
              <a:rPr lang="en-GB" dirty="0" err="1"/>
              <a:t>efekat</a:t>
            </a:r>
            <a:r>
              <a:rPr lang="en-GB" dirty="0"/>
              <a:t> </a:t>
            </a:r>
            <a:r>
              <a:rPr lang="en-GB" dirty="0" err="1"/>
              <a:t>prelivanja</a:t>
            </a:r>
            <a:endParaRPr lang="en-GB" dirty="0"/>
          </a:p>
        </p:txBody>
      </p:sp>
      <p:sp>
        <p:nvSpPr>
          <p:cNvPr id="3" name="Content Placeholder 2">
            <a:extLst>
              <a:ext uri="{FF2B5EF4-FFF2-40B4-BE49-F238E27FC236}">
                <a16:creationId xmlns:a16="http://schemas.microsoft.com/office/drawing/2014/main" id="{EA3858E7-C60E-4B69-B3D8-CED6E74AF50B}"/>
              </a:ext>
            </a:extLst>
          </p:cNvPr>
          <p:cNvSpPr>
            <a:spLocks noGrp="1"/>
          </p:cNvSpPr>
          <p:nvPr>
            <p:ph sz="half" idx="1"/>
          </p:nvPr>
        </p:nvSpPr>
        <p:spPr>
          <a:xfrm>
            <a:off x="838200" y="2209800"/>
            <a:ext cx="4006985" cy="4340157"/>
          </a:xfrm>
        </p:spPr>
        <p:txBody>
          <a:bodyPr/>
          <a:lstStyle/>
          <a:p>
            <a:endParaRPr lang="sr-Latn-RS" dirty="0"/>
          </a:p>
          <a:p>
            <a:r>
              <a:rPr lang="en-GB" dirty="0" err="1"/>
              <a:t>Spillover</a:t>
            </a:r>
            <a:r>
              <a:rPr lang="en-GB" dirty="0"/>
              <a:t> effect</a:t>
            </a:r>
          </a:p>
          <a:p>
            <a:endParaRPr lang="en-GB" dirty="0"/>
          </a:p>
        </p:txBody>
      </p:sp>
      <p:sp>
        <p:nvSpPr>
          <p:cNvPr id="4" name="Content Placeholder 3">
            <a:extLst>
              <a:ext uri="{FF2B5EF4-FFF2-40B4-BE49-F238E27FC236}">
                <a16:creationId xmlns:a16="http://schemas.microsoft.com/office/drawing/2014/main" id="{9E4CFC84-8B0E-4E50-848A-5E08E16F395C}"/>
              </a:ext>
            </a:extLst>
          </p:cNvPr>
          <p:cNvSpPr>
            <a:spLocks noGrp="1"/>
          </p:cNvSpPr>
          <p:nvPr>
            <p:ph sz="half" idx="2"/>
          </p:nvPr>
        </p:nvSpPr>
        <p:spPr>
          <a:xfrm>
            <a:off x="5105400" y="2514600"/>
            <a:ext cx="3505200" cy="3581400"/>
          </a:xfrm>
        </p:spPr>
        <p:txBody>
          <a:bodyPr/>
          <a:lstStyle/>
          <a:p>
            <a:r>
              <a:rPr lang="en-GB" b="1" dirty="0"/>
              <a:t>Trickle-down economics</a:t>
            </a:r>
          </a:p>
          <a:p>
            <a:endParaRPr lang="en-GB" dirty="0"/>
          </a:p>
          <a:p>
            <a:r>
              <a:rPr lang="en-GB" dirty="0" err="1"/>
              <a:t>Porezi</a:t>
            </a:r>
            <a:r>
              <a:rPr lang="en-GB" dirty="0"/>
              <a:t> </a:t>
            </a:r>
            <a:r>
              <a:rPr lang="en-GB" dirty="0" err="1"/>
              <a:t>na</a:t>
            </a:r>
            <a:r>
              <a:rPr lang="en-GB" dirty="0"/>
              <a:t> </a:t>
            </a:r>
            <a:r>
              <a:rPr lang="en-GB" dirty="0" err="1"/>
              <a:t>bogate</a:t>
            </a:r>
            <a:r>
              <a:rPr lang="en-GB" dirty="0"/>
              <a:t> </a:t>
            </a:r>
            <a:r>
              <a:rPr lang="en-GB" dirty="0" err="1"/>
              <a:t>treba</a:t>
            </a:r>
            <a:r>
              <a:rPr lang="en-GB" dirty="0"/>
              <a:t> da se </a:t>
            </a:r>
            <a:r>
              <a:rPr lang="en-GB" dirty="0" err="1"/>
              <a:t>smanje</a:t>
            </a:r>
            <a:endParaRPr lang="en-GB" dirty="0"/>
          </a:p>
          <a:p>
            <a:r>
              <a:rPr lang="en-GB" dirty="0" err="1"/>
              <a:t>Stimul</a:t>
            </a:r>
            <a:r>
              <a:rPr lang="sr-Latn-RS" dirty="0"/>
              <a:t>š</a:t>
            </a:r>
            <a:r>
              <a:rPr lang="en-GB" dirty="0"/>
              <a:t>e se </a:t>
            </a:r>
            <a:r>
              <a:rPr lang="en-GB" dirty="0" err="1"/>
              <a:t>biznis</a:t>
            </a:r>
            <a:endParaRPr lang="en-GB" dirty="0"/>
          </a:p>
          <a:p>
            <a:r>
              <a:rPr lang="en-GB" dirty="0"/>
              <a:t>I </a:t>
            </a:r>
            <a:r>
              <a:rPr lang="en-GB" dirty="0" err="1"/>
              <a:t>na</a:t>
            </a:r>
            <a:r>
              <a:rPr lang="en-GB" dirty="0"/>
              <a:t> </a:t>
            </a:r>
            <a:r>
              <a:rPr lang="en-GB" dirty="0" err="1"/>
              <a:t>dugi</a:t>
            </a:r>
            <a:r>
              <a:rPr lang="en-GB" dirty="0"/>
              <a:t> </a:t>
            </a:r>
            <a:r>
              <a:rPr lang="en-GB" dirty="0" err="1"/>
              <a:t>rok</a:t>
            </a:r>
            <a:r>
              <a:rPr lang="en-GB" dirty="0"/>
              <a:t> </a:t>
            </a:r>
            <a:r>
              <a:rPr lang="en-GB" dirty="0" err="1"/>
              <a:t>svi</a:t>
            </a:r>
            <a:r>
              <a:rPr lang="en-GB" dirty="0"/>
              <a:t> </a:t>
            </a:r>
            <a:r>
              <a:rPr lang="en-GB" dirty="0" err="1"/>
              <a:t>dobijaju</a:t>
            </a:r>
            <a:endParaRPr lang="en-GB" dirty="0"/>
          </a:p>
        </p:txBody>
      </p:sp>
    </p:spTree>
    <p:extLst>
      <p:ext uri="{BB962C8B-B14F-4D97-AF65-F5344CB8AC3E}">
        <p14:creationId xmlns:p14="http://schemas.microsoft.com/office/powerpoint/2010/main" val="387134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2B34-129B-4475-97CA-AF00CE0952FA}"/>
              </a:ext>
            </a:extLst>
          </p:cNvPr>
          <p:cNvSpPr>
            <a:spLocks noGrp="1"/>
          </p:cNvSpPr>
          <p:nvPr>
            <p:ph type="title"/>
          </p:nvPr>
        </p:nvSpPr>
        <p:spPr/>
        <p:txBody>
          <a:bodyPr/>
          <a:lstStyle/>
          <a:p>
            <a:pPr>
              <a:defRPr/>
            </a:pPr>
            <a:r>
              <a:rPr lang="en-US" dirty="0" err="1"/>
              <a:t>Egzogene</a:t>
            </a:r>
            <a:r>
              <a:rPr lang="en-US" dirty="0"/>
              <a:t> </a:t>
            </a:r>
            <a:r>
              <a:rPr lang="en-US" dirty="0" err="1"/>
              <a:t>i</a:t>
            </a:r>
            <a:r>
              <a:rPr lang="en-US" dirty="0"/>
              <a:t> </a:t>
            </a:r>
            <a:r>
              <a:rPr lang="en-US" dirty="0" err="1"/>
              <a:t>endogene</a:t>
            </a:r>
            <a:r>
              <a:rPr lang="en-US" dirty="0"/>
              <a:t> </a:t>
            </a:r>
            <a:r>
              <a:rPr lang="en-US" dirty="0" err="1"/>
              <a:t>varijable</a:t>
            </a:r>
            <a:endParaRPr lang="en-US" dirty="0"/>
          </a:p>
        </p:txBody>
      </p:sp>
      <p:sp>
        <p:nvSpPr>
          <p:cNvPr id="3" name="Content Placeholder 2">
            <a:extLst>
              <a:ext uri="{FF2B5EF4-FFF2-40B4-BE49-F238E27FC236}">
                <a16:creationId xmlns:a16="http://schemas.microsoft.com/office/drawing/2014/main" id="{23B9FBB6-4E4E-490B-849A-B3829DAEFD9A}"/>
              </a:ext>
            </a:extLst>
          </p:cNvPr>
          <p:cNvSpPr>
            <a:spLocks noGrp="1"/>
          </p:cNvSpPr>
          <p:nvPr>
            <p:ph sz="half" idx="1"/>
          </p:nvPr>
        </p:nvSpPr>
        <p:spPr/>
        <p:txBody>
          <a:bodyPr/>
          <a:lstStyle/>
          <a:p>
            <a:pPr>
              <a:defRPr/>
            </a:pPr>
            <a:r>
              <a:rPr lang="en-US" dirty="0" err="1"/>
              <a:t>ako</a:t>
            </a:r>
            <a:r>
              <a:rPr lang="en-US" dirty="0"/>
              <a:t> </a:t>
            </a:r>
            <a:r>
              <a:rPr lang="en-US" dirty="0" err="1"/>
              <a:t>neku</a:t>
            </a:r>
            <a:r>
              <a:rPr lang="sr-Latn-CS" dirty="0"/>
              <a:t> </a:t>
            </a:r>
            <a:r>
              <a:rPr lang="vi-VN" dirty="0"/>
              <a:t>varijablu proglasimo egzogenom, oslobađamo se</a:t>
            </a:r>
            <a:r>
              <a:rPr lang="sr-Latn-CS" dirty="0"/>
              <a:t> </a:t>
            </a:r>
            <a:r>
              <a:rPr lang="pt-BR" dirty="0"/>
              <a:t>obaveze da </a:t>
            </a:r>
            <a:r>
              <a:rPr lang="sr-Latn-CS" dirty="0"/>
              <a:t>  o</a:t>
            </a:r>
            <a:r>
              <a:rPr lang="pt-BR" dirty="0"/>
              <a:t>bjašnjavamo njeno kretanje.</a:t>
            </a:r>
            <a:endParaRPr lang="en-US" dirty="0"/>
          </a:p>
        </p:txBody>
      </p:sp>
      <p:sp>
        <p:nvSpPr>
          <p:cNvPr id="4" name="Content Placeholder 3">
            <a:extLst>
              <a:ext uri="{FF2B5EF4-FFF2-40B4-BE49-F238E27FC236}">
                <a16:creationId xmlns:a16="http://schemas.microsoft.com/office/drawing/2014/main" id="{195A6834-FBDC-4691-A9AB-4E74287A9C78}"/>
              </a:ext>
            </a:extLst>
          </p:cNvPr>
          <p:cNvSpPr>
            <a:spLocks noGrp="1"/>
          </p:cNvSpPr>
          <p:nvPr>
            <p:ph sz="half" idx="2"/>
          </p:nvPr>
        </p:nvSpPr>
        <p:spPr/>
        <p:txBody>
          <a:bodyPr/>
          <a:lstStyle/>
          <a:p>
            <a:pPr>
              <a:defRPr/>
            </a:pPr>
            <a:r>
              <a:rPr lang="sr-Latn-CS" dirty="0"/>
              <a:t>Egzogene varijable: </a:t>
            </a:r>
          </a:p>
          <a:p>
            <a:pPr marL="514350" indent="-514350">
              <a:buFont typeface="+mj-lt"/>
              <a:buAutoNum type="arabicPeriod"/>
              <a:defRPr/>
            </a:pPr>
            <a:r>
              <a:rPr lang="sr-Latn-CS" dirty="0"/>
              <a:t>G, Ta</a:t>
            </a:r>
          </a:p>
          <a:p>
            <a:pPr marL="514350" indent="-514350">
              <a:buFont typeface="+mj-lt"/>
              <a:buAutoNum type="arabicPeriod"/>
              <a:defRPr/>
            </a:pPr>
            <a:r>
              <a:rPr lang="vi-VN" dirty="0"/>
              <a:t>bogatstvo </a:t>
            </a:r>
            <a:r>
              <a:rPr lang="vi-VN" dirty="0">
                <a:sym typeface="Symbol"/>
              </a:rPr>
              <a:t></a:t>
            </a:r>
            <a:endParaRPr lang="sr-Latn-CS" dirty="0">
              <a:sym typeface="Symbol"/>
            </a:endParaRPr>
          </a:p>
          <a:p>
            <a:pPr marL="514350" indent="-514350">
              <a:buFont typeface="+mj-lt"/>
              <a:buAutoNum type="arabicPeriod"/>
              <a:defRPr/>
            </a:pPr>
            <a:r>
              <a:rPr lang="en-US" dirty="0" err="1"/>
              <a:t>Inostrane</a:t>
            </a:r>
            <a:r>
              <a:rPr lang="en-US" dirty="0"/>
              <a:t> </a:t>
            </a:r>
            <a:r>
              <a:rPr lang="en-US" dirty="0" err="1"/>
              <a:t>varijable</a:t>
            </a:r>
            <a:r>
              <a:rPr lang="en-US" dirty="0"/>
              <a:t> </a:t>
            </a:r>
            <a:r>
              <a:rPr lang="en-US" dirty="0" err="1"/>
              <a:t>tipa</a:t>
            </a:r>
            <a:r>
              <a:rPr lang="en-US" dirty="0"/>
              <a:t> </a:t>
            </a:r>
            <a:r>
              <a:rPr lang="en-US" dirty="0" err="1"/>
              <a:t>BDP</a:t>
            </a:r>
            <a:r>
              <a:rPr lang="en-US" dirty="0"/>
              <a:t> (Y*) </a:t>
            </a:r>
            <a:r>
              <a:rPr lang="en-US" dirty="0" err="1"/>
              <a:t>i</a:t>
            </a:r>
            <a:r>
              <a:rPr lang="en-US" dirty="0"/>
              <a:t> </a:t>
            </a:r>
            <a:r>
              <a:rPr lang="en-US" dirty="0" err="1"/>
              <a:t>nivoa</a:t>
            </a:r>
            <a:r>
              <a:rPr lang="en-US" dirty="0"/>
              <a:t> </a:t>
            </a:r>
            <a:r>
              <a:rPr lang="en-US" dirty="0" err="1"/>
              <a:t>cena</a:t>
            </a:r>
            <a:r>
              <a:rPr lang="en-US" dirty="0"/>
              <a:t> (P*)</a:t>
            </a:r>
          </a:p>
          <a:p>
            <a:pPr marL="514350" indent="-514350">
              <a:buFont typeface="+mj-lt"/>
              <a:buAutoNum type="arabicPeriod"/>
              <a:defRPr/>
            </a:pPr>
            <a:r>
              <a:rPr lang="sr-Latn-CS" dirty="0"/>
              <a:t>S i </a:t>
            </a:r>
            <a:r>
              <a:rPr lang="sr-Latn-CS" dirty="0">
                <a:sym typeface="Symbol"/>
              </a:rPr>
              <a:t></a:t>
            </a:r>
          </a:p>
          <a:p>
            <a:pPr marL="514350" indent="-514350">
              <a:buFont typeface="+mj-lt"/>
              <a:buAutoNum type="arabicPeriod"/>
              <a:defRPr/>
            </a:pPr>
            <a:r>
              <a:rPr lang="pl-PL" dirty="0"/>
              <a:t>Tobinovo </a:t>
            </a:r>
            <a:r>
              <a:rPr lang="pl-PL" i="1" dirty="0"/>
              <a:t>q</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8C969-090B-4691-A7F3-17BA48513EA8}"/>
              </a:ext>
            </a:extLst>
          </p:cNvPr>
          <p:cNvSpPr>
            <a:spLocks noGrp="1"/>
          </p:cNvSpPr>
          <p:nvPr>
            <p:ph type="title"/>
          </p:nvPr>
        </p:nvSpPr>
        <p:spPr/>
        <p:txBody>
          <a:bodyPr/>
          <a:lstStyle/>
          <a:p>
            <a:pPr>
              <a:defRPr/>
            </a:pPr>
            <a:r>
              <a:rPr lang="pl-PL" dirty="0"/>
              <a:t>jedina endogena varijabla za sada je </a:t>
            </a:r>
            <a:r>
              <a:rPr lang="en-US" dirty="0" err="1"/>
              <a:t>autput</a:t>
            </a:r>
            <a:r>
              <a:rPr lang="en-US" dirty="0"/>
              <a:t> </a:t>
            </a:r>
            <a:r>
              <a:rPr lang="en-US" i="1" dirty="0"/>
              <a:t>Y</a:t>
            </a:r>
            <a:endParaRPr lang="en-US" dirty="0"/>
          </a:p>
        </p:txBody>
      </p:sp>
      <p:sp>
        <p:nvSpPr>
          <p:cNvPr id="3" name="Content Placeholder 2">
            <a:extLst>
              <a:ext uri="{FF2B5EF4-FFF2-40B4-BE49-F238E27FC236}">
                <a16:creationId xmlns:a16="http://schemas.microsoft.com/office/drawing/2014/main" id="{B245B69C-6EB5-4FA6-A91C-1CF878B9565A}"/>
              </a:ext>
            </a:extLst>
          </p:cNvPr>
          <p:cNvSpPr>
            <a:spLocks noGrp="1"/>
          </p:cNvSpPr>
          <p:nvPr>
            <p:ph sz="half" idx="1"/>
          </p:nvPr>
        </p:nvSpPr>
        <p:spPr/>
        <p:txBody>
          <a:bodyPr/>
          <a:lstStyle/>
          <a:p>
            <a:pPr>
              <a:defRPr/>
            </a:pPr>
            <a:r>
              <a:rPr lang="pl-PL" i="1" dirty="0"/>
              <a:t>Devizni kurs i Tobinovo q će u</a:t>
            </a:r>
          </a:p>
          <a:p>
            <a:pPr>
              <a:defRPr/>
            </a:pPr>
            <a:r>
              <a:rPr lang="en-US" dirty="0" err="1"/>
              <a:t>narednom</a:t>
            </a:r>
            <a:r>
              <a:rPr lang="en-US" dirty="0"/>
              <a:t> </a:t>
            </a:r>
            <a:r>
              <a:rPr lang="en-US" dirty="0" err="1"/>
              <a:t>odeljku</a:t>
            </a:r>
            <a:r>
              <a:rPr lang="en-US" dirty="0"/>
              <a:t> </a:t>
            </a:r>
            <a:r>
              <a:rPr lang="en-US" dirty="0" err="1"/>
              <a:t>biti</a:t>
            </a:r>
            <a:r>
              <a:rPr lang="en-US" dirty="0"/>
              <a:t> </a:t>
            </a:r>
            <a:r>
              <a:rPr lang="en-US" dirty="0" err="1"/>
              <a:t>endogenizovan</a:t>
            </a:r>
            <a:r>
              <a:rPr lang="sr-Latn-CS" dirty="0"/>
              <a:t>i</a:t>
            </a:r>
            <a:r>
              <a:rPr lang="en-US" dirty="0"/>
              <a:t>.</a:t>
            </a:r>
          </a:p>
        </p:txBody>
      </p:sp>
      <p:sp>
        <p:nvSpPr>
          <p:cNvPr id="4" name="Content Placeholder 3">
            <a:extLst>
              <a:ext uri="{FF2B5EF4-FFF2-40B4-BE49-F238E27FC236}">
                <a16:creationId xmlns:a16="http://schemas.microsoft.com/office/drawing/2014/main" id="{E0E42DF1-4795-4E5D-9437-AB7626E3F12A}"/>
              </a:ext>
            </a:extLst>
          </p:cNvPr>
          <p:cNvSpPr>
            <a:spLocks noGrp="1"/>
          </p:cNvSpPr>
          <p:nvPr>
            <p:ph sz="half" idx="2"/>
          </p:nvPr>
        </p:nvSpPr>
        <p:spPr/>
        <p:txBody>
          <a:bodyPr/>
          <a:lstStyle/>
          <a:p>
            <a:pPr>
              <a:defRPr/>
            </a:pPr>
            <a:r>
              <a:rPr lang="en-US" i="1" dirty="0" err="1"/>
              <a:t>potrošnja</a:t>
            </a:r>
            <a:r>
              <a:rPr lang="en-US" i="1" dirty="0"/>
              <a:t> </a:t>
            </a:r>
            <a:r>
              <a:rPr lang="en-US" i="1" dirty="0" err="1"/>
              <a:t>i</a:t>
            </a:r>
            <a:r>
              <a:rPr lang="en-US" i="1" dirty="0"/>
              <a:t> </a:t>
            </a:r>
            <a:r>
              <a:rPr lang="en-US" i="1" dirty="0" err="1"/>
              <a:t>PTR</a:t>
            </a:r>
            <a:r>
              <a:rPr lang="en-US" i="1" dirty="0"/>
              <a:t> </a:t>
            </a:r>
            <a:r>
              <a:rPr lang="en-US" i="1" dirty="0" err="1"/>
              <a:t>su</a:t>
            </a:r>
            <a:endParaRPr lang="en-US" i="1" dirty="0"/>
          </a:p>
          <a:p>
            <a:pPr>
              <a:defRPr/>
            </a:pPr>
            <a:r>
              <a:rPr lang="vi-VN" dirty="0"/>
              <a:t>do sada tretirane kao endogene jer zavise od</a:t>
            </a:r>
            <a:r>
              <a:rPr lang="sr-Latn-CS" dirty="0"/>
              <a:t> </a:t>
            </a:r>
            <a:r>
              <a:rPr lang="en-US" dirty="0" err="1"/>
              <a:t>autputa</a:t>
            </a:r>
            <a:r>
              <a:rPr lang="en-US" dirty="0"/>
              <a:t>.</a:t>
            </a:r>
          </a:p>
        </p:txBody>
      </p:sp>
      <p:sp>
        <p:nvSpPr>
          <p:cNvPr id="5" name="Rectangle 4">
            <a:extLst>
              <a:ext uri="{FF2B5EF4-FFF2-40B4-BE49-F238E27FC236}">
                <a16:creationId xmlns:a16="http://schemas.microsoft.com/office/drawing/2014/main" id="{285EE32A-E5B9-4DD9-A3C2-00845F7077F5}"/>
              </a:ext>
            </a:extLst>
          </p:cNvPr>
          <p:cNvSpPr>
            <a:spLocks noChangeArrowheads="1"/>
          </p:cNvSpPr>
          <p:nvPr/>
        </p:nvSpPr>
        <p:spPr bwMode="auto">
          <a:xfrm>
            <a:off x="838200" y="4267200"/>
            <a:ext cx="762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s-ES" altLang="en-US" sz="2800" i="1" dirty="0"/>
              <a:t>DD = C(</a:t>
            </a:r>
            <a:r>
              <a:rPr lang="es-ES" altLang="en-US" sz="2800" i="1" dirty="0">
                <a:sym typeface="Symbol" panose="05050102010706020507" pitchFamily="18" charset="2"/>
              </a:rPr>
              <a:t></a:t>
            </a:r>
            <a:r>
              <a:rPr lang="es-ES" altLang="en-US" sz="2800" i="1" dirty="0"/>
              <a:t> , Y- </a:t>
            </a:r>
            <a:r>
              <a:rPr lang="sr-Latn-CS" altLang="en-US" sz="2800" i="1" dirty="0"/>
              <a:t>T</a:t>
            </a:r>
            <a:r>
              <a:rPr lang="es-ES" altLang="en-US" sz="2800" i="1" dirty="0"/>
              <a:t>) + I(q, r) + </a:t>
            </a:r>
            <a:r>
              <a:rPr lang="sr-Latn-CS" altLang="en-US" sz="2800" i="1" dirty="0"/>
              <a:t>G</a:t>
            </a:r>
            <a:r>
              <a:rPr lang="es-ES" altLang="en-US" sz="2800" i="1" dirty="0"/>
              <a:t>+ PTR(Y, Y*, </a:t>
            </a:r>
            <a:r>
              <a:rPr lang="es-ES" altLang="en-US" sz="2800" i="1" dirty="0">
                <a:sym typeface="Symbol" panose="05050102010706020507" pitchFamily="18" charset="2"/>
              </a:rPr>
              <a:t></a:t>
            </a:r>
            <a:r>
              <a:rPr lang="es-ES" altLang="en-US" sz="2800" i="1" dirty="0"/>
              <a:t>).</a:t>
            </a:r>
            <a:br>
              <a:rPr lang="es-ES" altLang="en-US" sz="2800" i="1" dirty="0"/>
            </a:br>
            <a:r>
              <a:rPr lang="sr-Latn-CS" altLang="en-US" sz="2800" dirty="0"/>
              <a:t>             </a:t>
            </a:r>
            <a:r>
              <a:rPr lang="en-US" altLang="en-US" sz="2800" dirty="0"/>
              <a:t>+</a:t>
            </a:r>
            <a:r>
              <a:rPr lang="sr-Latn-CS" altLang="en-US" sz="2800" dirty="0"/>
              <a:t>    </a:t>
            </a:r>
            <a:r>
              <a:rPr lang="en-US" altLang="en-US" sz="2800" dirty="0"/>
              <a:t> +</a:t>
            </a:r>
            <a:r>
              <a:rPr lang="sr-Latn-CS" altLang="en-US" sz="2800" dirty="0"/>
              <a:t>        </a:t>
            </a:r>
            <a:r>
              <a:rPr lang="en-US" altLang="en-US" sz="2800" dirty="0"/>
              <a:t>+</a:t>
            </a:r>
            <a:r>
              <a:rPr lang="sr-Latn-CS" altLang="en-US" sz="2800" dirty="0"/>
              <a:t> </a:t>
            </a:r>
            <a:r>
              <a:rPr lang="en-US" altLang="en-US" sz="2800" dirty="0"/>
              <a:t> </a:t>
            </a:r>
            <a:r>
              <a:rPr lang="sr-Latn-CS" altLang="en-US" sz="2800" dirty="0"/>
              <a:t>-</a:t>
            </a:r>
            <a:r>
              <a:rPr lang="en-US" altLang="en-US" sz="2800" dirty="0"/>
              <a:t> </a:t>
            </a:r>
            <a:r>
              <a:rPr lang="sr-Latn-CS" altLang="en-US" sz="2800" dirty="0"/>
              <a:t>     +          </a:t>
            </a:r>
            <a:r>
              <a:rPr lang="en-US" altLang="en-US" sz="2800" dirty="0"/>
              <a:t>- </a:t>
            </a:r>
            <a:r>
              <a:rPr lang="sr-Latn-CS" altLang="en-US" sz="2800" dirty="0"/>
              <a:t> </a:t>
            </a:r>
            <a:r>
              <a:rPr lang="en-US" altLang="en-US" sz="2800" dirty="0"/>
              <a:t>+ </a:t>
            </a:r>
            <a:r>
              <a:rPr lang="sr-Latn-CS" altLang="en-US" sz="2800" dirty="0"/>
              <a:t>  </a:t>
            </a:r>
            <a:r>
              <a:rPr lang="en-US" altLang="en-US" sz="2800" dirty="0"/>
              <a:t>-</a:t>
            </a:r>
            <a:br>
              <a:rPr lang="sr-Latn-CS" altLang="en-US" sz="2800" dirty="0"/>
            </a:b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563834-A38B-4C01-B6FE-6902C644A50B}"/>
              </a:ext>
            </a:extLst>
          </p:cNvPr>
          <p:cNvSpPr>
            <a:spLocks noGrp="1"/>
          </p:cNvSpPr>
          <p:nvPr>
            <p:ph type="title"/>
          </p:nvPr>
        </p:nvSpPr>
        <p:spPr/>
        <p:txBody>
          <a:bodyPr/>
          <a:lstStyle/>
          <a:p>
            <a:pPr>
              <a:defRPr/>
            </a:pPr>
            <a:r>
              <a:rPr lang="sr-Latn-CS" dirty="0"/>
              <a:t>Izvođenje IS krive</a:t>
            </a:r>
            <a:endParaRPr lang="en-US" dirty="0"/>
          </a:p>
        </p:txBody>
      </p:sp>
      <p:pic>
        <p:nvPicPr>
          <p:cNvPr id="45059" name="Picture 2">
            <a:extLst>
              <a:ext uri="{FF2B5EF4-FFF2-40B4-BE49-F238E27FC236}">
                <a16:creationId xmlns:a16="http://schemas.microsoft.com/office/drawing/2014/main" id="{9740D29F-49ED-4E3F-80B2-3E56D4307C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3048000"/>
            <a:ext cx="8121650" cy="2667000"/>
          </a:xfrm>
          <a:noFill/>
          <a:ln w="22225">
            <a:solidFill>
              <a:srgbClr val="C00000"/>
            </a:solidFill>
          </a:ln>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049CD784-EDED-4AF6-8E19-46AB8C30094A}"/>
              </a:ext>
            </a:extLst>
          </p:cNvPr>
          <p:cNvCxnSpPr>
            <a:cxnSpLocks noChangeShapeType="1"/>
          </p:cNvCxnSpPr>
          <p:nvPr/>
        </p:nvCxnSpPr>
        <p:spPr bwMode="auto">
          <a:xfrm>
            <a:off x="2362200" y="4005263"/>
            <a:ext cx="762000" cy="1587"/>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cxnSp>
        <p:nvCxnSpPr>
          <p:cNvPr id="17" name="Straight Connector 16">
            <a:extLst>
              <a:ext uri="{FF2B5EF4-FFF2-40B4-BE49-F238E27FC236}">
                <a16:creationId xmlns:a16="http://schemas.microsoft.com/office/drawing/2014/main" id="{EF6E5042-9E6F-4FA1-BF24-D6602B014B8B}"/>
              </a:ext>
            </a:extLst>
          </p:cNvPr>
          <p:cNvCxnSpPr>
            <a:cxnSpLocks noChangeShapeType="1"/>
          </p:cNvCxnSpPr>
          <p:nvPr/>
        </p:nvCxnSpPr>
        <p:spPr bwMode="auto">
          <a:xfrm>
            <a:off x="3101975" y="3740150"/>
            <a:ext cx="250825" cy="1588"/>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cxnSp>
        <p:nvCxnSpPr>
          <p:cNvPr id="19" name="Straight Connector 18">
            <a:extLst>
              <a:ext uri="{FF2B5EF4-FFF2-40B4-BE49-F238E27FC236}">
                <a16:creationId xmlns:a16="http://schemas.microsoft.com/office/drawing/2014/main" id="{219C7325-8838-4553-81BD-072432E23DD2}"/>
              </a:ext>
            </a:extLst>
          </p:cNvPr>
          <p:cNvCxnSpPr>
            <a:cxnSpLocks noChangeShapeType="1"/>
          </p:cNvCxnSpPr>
          <p:nvPr/>
        </p:nvCxnSpPr>
        <p:spPr bwMode="auto">
          <a:xfrm rot="5400000" flipH="1" flipV="1">
            <a:off x="3009900" y="3875088"/>
            <a:ext cx="227013" cy="1587"/>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sp>
        <p:nvSpPr>
          <p:cNvPr id="45063" name="Rectangle 22">
            <a:extLst>
              <a:ext uri="{FF2B5EF4-FFF2-40B4-BE49-F238E27FC236}">
                <a16:creationId xmlns:a16="http://schemas.microsoft.com/office/drawing/2014/main" id="{5286DEE5-ABBB-4833-8941-D704C70B2775}"/>
              </a:ext>
            </a:extLst>
          </p:cNvPr>
          <p:cNvSpPr>
            <a:spLocks noChangeArrowheads="1"/>
          </p:cNvSpPr>
          <p:nvPr/>
        </p:nvSpPr>
        <p:spPr bwMode="auto">
          <a:xfrm>
            <a:off x="2286000" y="14478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it-IT" altLang="en-US"/>
              <a:t>šta se dešava sa ravnotežnim</a:t>
            </a:r>
            <a:r>
              <a:rPr lang="sr-Latn-CS" altLang="en-US"/>
              <a:t> </a:t>
            </a:r>
            <a:r>
              <a:rPr lang="en-US" altLang="en-US"/>
              <a:t>autputom kada se kamatna stopa menja?</a:t>
            </a:r>
          </a:p>
        </p:txBody>
      </p:sp>
      <p:sp>
        <p:nvSpPr>
          <p:cNvPr id="24" name="Rectangle 23">
            <a:extLst>
              <a:ext uri="{FF2B5EF4-FFF2-40B4-BE49-F238E27FC236}">
                <a16:creationId xmlns:a16="http://schemas.microsoft.com/office/drawing/2014/main" id="{8AB041FB-E858-416E-9A43-16A5827C0139}"/>
              </a:ext>
            </a:extLst>
          </p:cNvPr>
          <p:cNvSpPr>
            <a:spLocks noChangeArrowheads="1"/>
          </p:cNvSpPr>
          <p:nvPr/>
        </p:nvSpPr>
        <p:spPr bwMode="auto">
          <a:xfrm>
            <a:off x="533400" y="21336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pt-BR" altLang="en-US" b="1" i="1"/>
              <a:t>Znamo da će </a:t>
            </a:r>
            <a:r>
              <a:rPr lang="sr-Latn-CS" altLang="en-US" b="1" i="1"/>
              <a:t> PRI PADU KAMATNE STOPE </a:t>
            </a:r>
          </a:p>
          <a:p>
            <a:pPr algn="ctr" eaLnBrk="1" hangingPunct="1"/>
            <a:r>
              <a:rPr lang="pt-BR" altLang="en-US" b="1" i="1"/>
              <a:t>Tobinovo q da poraste</a:t>
            </a:r>
            <a:r>
              <a:rPr lang="sr-Latn-CS" altLang="en-US" b="1" i="1"/>
              <a:t>- nije više egzogeno</a:t>
            </a:r>
            <a:endParaRPr lang="en-US" altLang="en-US" b="1"/>
          </a:p>
        </p:txBody>
      </p:sp>
      <p:cxnSp>
        <p:nvCxnSpPr>
          <p:cNvPr id="25" name="Straight Connector 24">
            <a:extLst>
              <a:ext uri="{FF2B5EF4-FFF2-40B4-BE49-F238E27FC236}">
                <a16:creationId xmlns:a16="http://schemas.microsoft.com/office/drawing/2014/main" id="{14D28269-C7D1-4ACA-A7A2-EC54718301EE}"/>
              </a:ext>
            </a:extLst>
          </p:cNvPr>
          <p:cNvCxnSpPr>
            <a:cxnSpLocks noChangeShapeType="1"/>
          </p:cNvCxnSpPr>
          <p:nvPr/>
        </p:nvCxnSpPr>
        <p:spPr bwMode="auto">
          <a:xfrm rot="16200000" flipV="1">
            <a:off x="1997075" y="4327525"/>
            <a:ext cx="762000" cy="31750"/>
          </a:xfrm>
          <a:prstGeom prst="line">
            <a:avLst/>
          </a:prstGeom>
          <a:noFill/>
          <a:ln w="22225" algn="ctr">
            <a:solidFill>
              <a:srgbClr val="C00000"/>
            </a:solidFill>
            <a:round/>
            <a:headEnd/>
            <a:tailEnd/>
          </a:ln>
          <a:extLst>
            <a:ext uri="{909E8E84-426E-40DD-AFC4-6F175D3DCCD1}">
              <a14:hiddenFill xmlns:a14="http://schemas.microsoft.com/office/drawing/2010/main">
                <a:noFill/>
              </a14:hiddenFill>
            </a:ext>
          </a:extLst>
        </p:spPr>
      </p:cxnSp>
      <p:sp>
        <p:nvSpPr>
          <p:cNvPr id="28" name="Rectangle 27">
            <a:extLst>
              <a:ext uri="{FF2B5EF4-FFF2-40B4-BE49-F238E27FC236}">
                <a16:creationId xmlns:a16="http://schemas.microsoft.com/office/drawing/2014/main" id="{AC54A270-15CE-4981-BD61-9CDE988B3C79}"/>
              </a:ext>
            </a:extLst>
          </p:cNvPr>
          <p:cNvSpPr>
            <a:spLocks noChangeArrowheads="1"/>
          </p:cNvSpPr>
          <p:nvPr/>
        </p:nvSpPr>
        <p:spPr bwMode="auto">
          <a:xfrm>
            <a:off x="762000" y="5684838"/>
            <a:ext cx="838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b="1"/>
              <a:t>Ali r</a:t>
            </a:r>
            <a:r>
              <a:rPr lang="en-US" altLang="en-US" b="1"/>
              <a:t>ast </a:t>
            </a:r>
            <a:r>
              <a:rPr lang="en-US" altLang="en-US" b="1" i="1"/>
              <a:t>q u stvari</a:t>
            </a:r>
            <a:r>
              <a:rPr lang="sr-Latn-CS" altLang="en-US" b="1" i="1"/>
              <a:t> </a:t>
            </a:r>
            <a:r>
              <a:rPr lang="en-US" altLang="en-US" b="1"/>
              <a:t>znači da rastu cene akcija. </a:t>
            </a:r>
            <a:endParaRPr lang="sr-Latn-CS" altLang="en-US" b="1"/>
          </a:p>
          <a:p>
            <a:pPr eaLnBrk="1" hangingPunct="1"/>
            <a:r>
              <a:rPr lang="en-US" altLang="en-US" b="1"/>
              <a:t>Pošto su akcije deo bogatstva </a:t>
            </a:r>
            <a:r>
              <a:rPr lang="el-GR" altLang="en-US" b="1"/>
              <a:t>Ω, </a:t>
            </a:r>
            <a:r>
              <a:rPr lang="en-US" altLang="en-US" b="1"/>
              <a:t>i</a:t>
            </a:r>
            <a:r>
              <a:rPr lang="sr-Latn-CS" altLang="en-US" b="1"/>
              <a:t> </a:t>
            </a:r>
            <a:r>
              <a:rPr lang="en-US" altLang="en-US" b="1"/>
              <a:t>bogatstvo raste. Ovo povećava privatnu potrošnju</a:t>
            </a:r>
            <a:r>
              <a:rPr lang="pl-PL" altLang="en-US" b="1"/>
              <a:t>. Tako se pokazuje da i </a:t>
            </a:r>
            <a:r>
              <a:rPr lang="en-US" altLang="en-US" b="1"/>
              <a:t>bogatstvo možemo endogenizovati.</a:t>
            </a:r>
          </a:p>
        </p:txBody>
      </p:sp>
      <p:sp>
        <p:nvSpPr>
          <p:cNvPr id="11" name="Rectangle 10">
            <a:extLst>
              <a:ext uri="{FF2B5EF4-FFF2-40B4-BE49-F238E27FC236}">
                <a16:creationId xmlns:a16="http://schemas.microsoft.com/office/drawing/2014/main" id="{D6988E86-A38A-4CBB-B6E3-CF1D22BEE61A}"/>
              </a:ext>
            </a:extLst>
          </p:cNvPr>
          <p:cNvSpPr>
            <a:spLocks noChangeArrowheads="1"/>
          </p:cNvSpPr>
          <p:nvPr/>
        </p:nvSpPr>
        <p:spPr bwMode="auto">
          <a:xfrm>
            <a:off x="2209800" y="76200"/>
            <a:ext cx="6248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s-ES" altLang="en-US" i="1"/>
              <a:t>DD = C(</a:t>
            </a:r>
            <a:r>
              <a:rPr lang="es-ES" altLang="en-US" i="1">
                <a:sym typeface="Symbol" panose="05050102010706020507" pitchFamily="18" charset="2"/>
              </a:rPr>
              <a:t></a:t>
            </a:r>
            <a:r>
              <a:rPr lang="es-ES" altLang="en-US" i="1"/>
              <a:t> , Y- </a:t>
            </a:r>
            <a:r>
              <a:rPr lang="sr-Latn-CS" altLang="en-US" i="1"/>
              <a:t>T</a:t>
            </a:r>
            <a:r>
              <a:rPr lang="es-ES" altLang="en-US" i="1"/>
              <a:t>) + I(q, r) + </a:t>
            </a:r>
            <a:r>
              <a:rPr lang="sr-Latn-CS" altLang="en-US" i="1"/>
              <a:t>G</a:t>
            </a:r>
            <a:r>
              <a:rPr lang="es-ES" altLang="en-US" i="1"/>
              <a:t>+ </a:t>
            </a:r>
            <a:r>
              <a:rPr lang="sr-Latn-CS" altLang="en-US" i="1"/>
              <a:t>NX</a:t>
            </a:r>
            <a:r>
              <a:rPr lang="es-ES" altLang="en-US" i="1"/>
              <a:t>(Y, Y*, </a:t>
            </a:r>
            <a:r>
              <a:rPr lang="es-ES" altLang="en-US" i="1">
                <a:sym typeface="Symbol" panose="05050102010706020507" pitchFamily="18" charset="2"/>
              </a:rPr>
              <a:t></a:t>
            </a:r>
            <a:r>
              <a:rPr lang="es-ES" altLang="en-US" i="1"/>
              <a:t>).</a:t>
            </a:r>
            <a:br>
              <a:rPr lang="es-ES" altLang="en-US" i="1"/>
            </a:br>
            <a:r>
              <a:rPr lang="sr-Latn-CS" altLang="en-US"/>
              <a:t>             </a:t>
            </a:r>
            <a:r>
              <a:rPr lang="en-US" altLang="en-US"/>
              <a:t>+</a:t>
            </a:r>
            <a:r>
              <a:rPr lang="sr-Latn-CS" altLang="en-US"/>
              <a:t>    </a:t>
            </a:r>
            <a:r>
              <a:rPr lang="en-US" altLang="en-US"/>
              <a:t> +</a:t>
            </a:r>
            <a:r>
              <a:rPr lang="sr-Latn-CS" altLang="en-US"/>
              <a:t>        </a:t>
            </a:r>
            <a:r>
              <a:rPr lang="en-US" altLang="en-US"/>
              <a:t>+</a:t>
            </a:r>
            <a:r>
              <a:rPr lang="sr-Latn-CS" altLang="en-US"/>
              <a:t> </a:t>
            </a:r>
            <a:r>
              <a:rPr lang="en-US" altLang="en-US"/>
              <a:t> </a:t>
            </a:r>
            <a:r>
              <a:rPr lang="sr-Latn-CS" altLang="en-US"/>
              <a:t>-</a:t>
            </a:r>
            <a:r>
              <a:rPr lang="en-US" altLang="en-US"/>
              <a:t> </a:t>
            </a:r>
            <a:r>
              <a:rPr lang="sr-Latn-CS" altLang="en-US"/>
              <a:t>     +          </a:t>
            </a:r>
            <a:r>
              <a:rPr lang="en-US" altLang="en-US"/>
              <a:t>- </a:t>
            </a:r>
            <a:r>
              <a:rPr lang="sr-Latn-CS" altLang="en-US"/>
              <a:t> </a:t>
            </a:r>
            <a:r>
              <a:rPr lang="en-US" altLang="en-US"/>
              <a:t>+ </a:t>
            </a:r>
            <a:r>
              <a:rPr lang="sr-Latn-CS" altLang="en-US"/>
              <a:t>  </a:t>
            </a:r>
            <a:r>
              <a:rPr lang="en-US" altLang="en-US"/>
              <a:t>-</a:t>
            </a:r>
            <a:br>
              <a:rPr lang="sr-Latn-CS" altLang="en-US"/>
            </a:b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blinds(horizontal)">
                                      <p:cBhvr>
                                        <p:cTn id="29" dur="500"/>
                                        <p:tgtEl>
                                          <p:spTgt spid="2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9118-056E-4433-959F-3197E911C7D6}"/>
              </a:ext>
            </a:extLst>
          </p:cNvPr>
          <p:cNvSpPr>
            <a:spLocks noGrp="1"/>
          </p:cNvSpPr>
          <p:nvPr>
            <p:ph type="title"/>
          </p:nvPr>
        </p:nvSpPr>
        <p:spPr/>
        <p:txBody>
          <a:bodyPr/>
          <a:lstStyle/>
          <a:p>
            <a:pPr>
              <a:defRPr/>
            </a:pPr>
            <a:r>
              <a:rPr lang="pl-PL" dirty="0"/>
              <a:t>Kako ćemo zapamtiti da je </a:t>
            </a:r>
            <a:r>
              <a:rPr lang="pl-PL" i="1" dirty="0"/>
              <a:t>IS kriva nagnuta </a:t>
            </a:r>
            <a:r>
              <a:rPr lang="it-IT" dirty="0"/>
              <a:t>nadole? </a:t>
            </a:r>
            <a:endParaRPr lang="en-US" dirty="0"/>
          </a:p>
        </p:txBody>
      </p:sp>
      <p:sp>
        <p:nvSpPr>
          <p:cNvPr id="3" name="Content Placeholder 2">
            <a:extLst>
              <a:ext uri="{FF2B5EF4-FFF2-40B4-BE49-F238E27FC236}">
                <a16:creationId xmlns:a16="http://schemas.microsoft.com/office/drawing/2014/main" id="{7B069588-D961-4C55-8D2E-AC5FABA6DC9C}"/>
              </a:ext>
            </a:extLst>
          </p:cNvPr>
          <p:cNvSpPr>
            <a:spLocks noGrp="1"/>
          </p:cNvSpPr>
          <p:nvPr>
            <p:ph idx="1"/>
          </p:nvPr>
        </p:nvSpPr>
        <p:spPr/>
        <p:txBody>
          <a:bodyPr/>
          <a:lstStyle/>
          <a:p>
            <a:pPr>
              <a:buFont typeface="Wingdings" panose="05000000000000000000" pitchFamily="2" charset="2"/>
              <a:buNone/>
              <a:defRPr/>
            </a:pPr>
            <a:r>
              <a:rPr lang="sr-Latn-CS" dirty="0"/>
              <a:t>1</a:t>
            </a:r>
            <a:r>
              <a:rPr lang="it-IT" dirty="0"/>
              <a:t>.  </a:t>
            </a:r>
            <a:r>
              <a:rPr lang="sr-Latn-CS" dirty="0"/>
              <a:t> </a:t>
            </a:r>
            <a:r>
              <a:rPr lang="sr-Latn-CS" i="1" dirty="0"/>
              <a:t>i  </a:t>
            </a:r>
            <a:r>
              <a:rPr lang="sr-Latn-CS" dirty="0"/>
              <a:t>izaziva </a:t>
            </a:r>
            <a:r>
              <a:rPr lang="sr-Latn-CS" i="1" dirty="0"/>
              <a:t>   Y</a:t>
            </a:r>
          </a:p>
          <a:p>
            <a:pPr>
              <a:buFont typeface="Wingdings" panose="05000000000000000000" pitchFamily="2" charset="2"/>
              <a:buNone/>
              <a:defRPr/>
            </a:pPr>
            <a:r>
              <a:rPr lang="sr-Latn-CS" dirty="0"/>
              <a:t>    Preko pada </a:t>
            </a:r>
            <a:r>
              <a:rPr lang="sr-Latn-CS" i="1" dirty="0"/>
              <a:t>I=f(i</a:t>
            </a:r>
            <a:r>
              <a:rPr lang="sr-Latn-CS" dirty="0"/>
              <a:t>)</a:t>
            </a:r>
          </a:p>
          <a:p>
            <a:pPr lvl="1">
              <a:defRPr/>
            </a:pPr>
            <a:r>
              <a:rPr lang="en-US" dirty="0" err="1"/>
              <a:t>veća</a:t>
            </a:r>
            <a:r>
              <a:rPr lang="en-US" dirty="0"/>
              <a:t> </a:t>
            </a:r>
            <a:r>
              <a:rPr lang="en-US" dirty="0" err="1"/>
              <a:t>kamatna</a:t>
            </a:r>
            <a:r>
              <a:rPr lang="en-US" dirty="0"/>
              <a:t> </a:t>
            </a:r>
            <a:r>
              <a:rPr lang="en-US" dirty="0" err="1"/>
              <a:t>stopa</a:t>
            </a:r>
            <a:r>
              <a:rPr lang="en-US" dirty="0"/>
              <a:t> </a:t>
            </a:r>
            <a:r>
              <a:rPr lang="en-US" dirty="0" err="1"/>
              <a:t>smanjuje</a:t>
            </a:r>
            <a:r>
              <a:rPr lang="sr-Latn-CS" dirty="0"/>
              <a:t> </a:t>
            </a:r>
            <a:r>
              <a:rPr lang="en-US" dirty="0" err="1"/>
              <a:t>privatne</a:t>
            </a:r>
            <a:r>
              <a:rPr lang="en-US" dirty="0"/>
              <a:t> </a:t>
            </a:r>
            <a:r>
              <a:rPr lang="en-US" dirty="0" err="1"/>
              <a:t>investicije</a:t>
            </a:r>
            <a:r>
              <a:rPr lang="en-US" dirty="0"/>
              <a:t>, </a:t>
            </a:r>
            <a:r>
              <a:rPr lang="en-US" dirty="0" err="1"/>
              <a:t>što</a:t>
            </a:r>
            <a:r>
              <a:rPr lang="en-US" dirty="0"/>
              <a:t> </a:t>
            </a:r>
            <a:r>
              <a:rPr lang="en-US" dirty="0" err="1"/>
              <a:t>smanjuje</a:t>
            </a:r>
            <a:r>
              <a:rPr lang="en-US" dirty="0"/>
              <a:t> </a:t>
            </a:r>
            <a:r>
              <a:rPr lang="en-US" dirty="0" err="1"/>
              <a:t>tražnju</a:t>
            </a:r>
            <a:r>
              <a:rPr lang="en-US" dirty="0"/>
              <a:t> </a:t>
            </a:r>
            <a:r>
              <a:rPr lang="en-US" dirty="0" err="1"/>
              <a:t>i</a:t>
            </a:r>
            <a:r>
              <a:rPr lang="en-US" dirty="0"/>
              <a:t>,</a:t>
            </a:r>
            <a:r>
              <a:rPr lang="sr-Latn-CS" dirty="0"/>
              <a:t> </a:t>
            </a:r>
            <a:r>
              <a:rPr lang="en-US" dirty="0" err="1"/>
              <a:t>preko</a:t>
            </a:r>
            <a:r>
              <a:rPr lang="en-US" dirty="0"/>
              <a:t> </a:t>
            </a:r>
            <a:r>
              <a:rPr lang="en-US" dirty="0" err="1"/>
              <a:t>multiplikatora</a:t>
            </a:r>
            <a:r>
              <a:rPr lang="en-US" dirty="0"/>
              <a:t>, </a:t>
            </a:r>
            <a:r>
              <a:rPr lang="en-US" dirty="0" err="1"/>
              <a:t>smanjuje</a:t>
            </a:r>
            <a:r>
              <a:rPr lang="en-US" dirty="0"/>
              <a:t> </a:t>
            </a:r>
            <a:r>
              <a:rPr lang="en-US" dirty="0" err="1"/>
              <a:t>i</a:t>
            </a:r>
            <a:r>
              <a:rPr lang="en-US" dirty="0"/>
              <a:t> </a:t>
            </a:r>
            <a:r>
              <a:rPr lang="en-US" dirty="0" err="1"/>
              <a:t>autput</a:t>
            </a:r>
            <a:r>
              <a:rPr lang="en-US" dirty="0"/>
              <a:t>.</a:t>
            </a:r>
            <a:endParaRPr lang="sr-Latn-CS" dirty="0"/>
          </a:p>
          <a:p>
            <a:pPr>
              <a:buFont typeface="Wingdings" panose="05000000000000000000" pitchFamily="2" charset="2"/>
              <a:buNone/>
              <a:defRPr/>
            </a:pPr>
            <a:r>
              <a:rPr lang="sr-Latn-CS" dirty="0"/>
              <a:t>2. Bogatstvo je funkcija </a:t>
            </a:r>
            <a:r>
              <a:rPr lang="sr-Latn-CS" i="1" dirty="0"/>
              <a:t>i,</a:t>
            </a:r>
          </a:p>
          <a:p>
            <a:pPr>
              <a:buFont typeface="Wingdings" panose="05000000000000000000" pitchFamily="2" charset="2"/>
              <a:buNone/>
              <a:defRPr/>
            </a:pPr>
            <a:r>
              <a:rPr lang="sr-Latn-RS" dirty="0"/>
              <a:t> </a:t>
            </a:r>
            <a:r>
              <a:rPr lang="it-IT" dirty="0"/>
              <a:t>  </a:t>
            </a:r>
            <a:r>
              <a:rPr lang="sr-Latn-CS" dirty="0"/>
              <a:t> </a:t>
            </a:r>
            <a:r>
              <a:rPr lang="sr-Latn-CS" i="1" dirty="0"/>
              <a:t>i  </a:t>
            </a:r>
            <a:r>
              <a:rPr lang="sr-Latn-CS" dirty="0"/>
              <a:t>izaziva </a:t>
            </a:r>
            <a:r>
              <a:rPr lang="sr-Latn-CS" i="1" dirty="0"/>
              <a:t>   C  - pada i potrošnja!</a:t>
            </a:r>
          </a:p>
          <a:p>
            <a:pPr>
              <a:buFont typeface="Wingdings" panose="05000000000000000000" pitchFamily="2" charset="2"/>
              <a:buNone/>
              <a:defRPr/>
            </a:pPr>
            <a:r>
              <a:rPr lang="sr-Latn-CS" i="1" dirty="0"/>
              <a:t>C=f(</a:t>
            </a:r>
            <a:r>
              <a:rPr lang="sr-Latn-CS" i="1" dirty="0">
                <a:sym typeface="Symbol"/>
              </a:rPr>
              <a:t>, Y-T)</a:t>
            </a:r>
            <a:endParaRPr lang="sr-Latn-CS" dirty="0"/>
          </a:p>
          <a:p>
            <a:pPr lvl="1">
              <a:defRPr/>
            </a:pPr>
            <a:endParaRPr lang="en-US" dirty="0"/>
          </a:p>
          <a:p>
            <a:pPr>
              <a:defRPr/>
            </a:pPr>
            <a:endParaRPr lang="en-US" dirty="0"/>
          </a:p>
        </p:txBody>
      </p:sp>
      <p:cxnSp>
        <p:nvCxnSpPr>
          <p:cNvPr id="46084" name="Straight Arrow Connector 4">
            <a:extLst>
              <a:ext uri="{FF2B5EF4-FFF2-40B4-BE49-F238E27FC236}">
                <a16:creationId xmlns:a16="http://schemas.microsoft.com/office/drawing/2014/main" id="{95D9872A-D16A-4D34-B67D-97773B623B7E}"/>
              </a:ext>
            </a:extLst>
          </p:cNvPr>
          <p:cNvCxnSpPr>
            <a:cxnSpLocks noChangeShapeType="1"/>
          </p:cNvCxnSpPr>
          <p:nvPr/>
        </p:nvCxnSpPr>
        <p:spPr bwMode="auto">
          <a:xfrm rot="5400000" flipH="1" flipV="1">
            <a:off x="1333500" y="5295900"/>
            <a:ext cx="381000" cy="152400"/>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46085" name="Straight Arrow Connector 5">
            <a:extLst>
              <a:ext uri="{FF2B5EF4-FFF2-40B4-BE49-F238E27FC236}">
                <a16:creationId xmlns:a16="http://schemas.microsoft.com/office/drawing/2014/main" id="{4D7ABDDA-B016-43AA-A1F6-6BB1C8288005}"/>
              </a:ext>
            </a:extLst>
          </p:cNvPr>
          <p:cNvCxnSpPr>
            <a:cxnSpLocks noChangeShapeType="1"/>
          </p:cNvCxnSpPr>
          <p:nvPr/>
        </p:nvCxnSpPr>
        <p:spPr bwMode="auto">
          <a:xfrm rot="16200000" flipH="1">
            <a:off x="3467100" y="5295900"/>
            <a:ext cx="304800" cy="228600"/>
          </a:xfrm>
          <a:prstGeom prst="straightConnector1">
            <a:avLst/>
          </a:prstGeom>
          <a:noFill/>
          <a:ln w="4127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B09F6-8D4F-425E-82AD-03E932D0464E}"/>
              </a:ext>
            </a:extLst>
          </p:cNvPr>
          <p:cNvSpPr>
            <a:spLocks noGrp="1"/>
          </p:cNvSpPr>
          <p:nvPr>
            <p:ph type="title"/>
          </p:nvPr>
        </p:nvSpPr>
        <p:spPr/>
        <p:txBody>
          <a:bodyPr/>
          <a:lstStyle/>
          <a:p>
            <a:pPr>
              <a:defRPr/>
            </a:pPr>
            <a:r>
              <a:rPr lang="en-US" i="1" dirty="0"/>
              <a:t>IS </a:t>
            </a:r>
            <a:r>
              <a:rPr lang="en-US" i="1" dirty="0" err="1"/>
              <a:t>kriva</a:t>
            </a:r>
            <a:r>
              <a:rPr lang="en-US" i="1" dirty="0"/>
              <a:t> </a:t>
            </a:r>
            <a:r>
              <a:rPr lang="sr-Latn-CS" i="1" dirty="0"/>
              <a:t>je sve </a:t>
            </a:r>
            <a:r>
              <a:rPr lang="en-US" i="1" dirty="0" err="1"/>
              <a:t>položenija</a:t>
            </a:r>
            <a:br>
              <a:rPr lang="en-US" i="1" dirty="0"/>
            </a:br>
            <a:endParaRPr lang="en-US" dirty="0"/>
          </a:p>
        </p:txBody>
      </p:sp>
      <p:sp>
        <p:nvSpPr>
          <p:cNvPr id="3" name="Content Placeholder 2">
            <a:extLst>
              <a:ext uri="{FF2B5EF4-FFF2-40B4-BE49-F238E27FC236}">
                <a16:creationId xmlns:a16="http://schemas.microsoft.com/office/drawing/2014/main" id="{3B67ADEB-936D-4595-A954-320E366365FF}"/>
              </a:ext>
            </a:extLst>
          </p:cNvPr>
          <p:cNvSpPr>
            <a:spLocks noGrp="1"/>
          </p:cNvSpPr>
          <p:nvPr>
            <p:ph idx="1"/>
          </p:nvPr>
        </p:nvSpPr>
        <p:spPr/>
        <p:txBody>
          <a:bodyPr/>
          <a:lstStyle/>
          <a:p>
            <a:pPr>
              <a:defRPr/>
            </a:pPr>
            <a:r>
              <a:rPr lang="pl-PL" dirty="0"/>
              <a:t>(1) što je veća elastičnost tražnje u odnosu na </a:t>
            </a:r>
            <a:r>
              <a:rPr lang="en-US" dirty="0" err="1"/>
              <a:t>kamatnu</a:t>
            </a:r>
            <a:r>
              <a:rPr lang="en-US" dirty="0"/>
              <a:t> </a:t>
            </a:r>
            <a:r>
              <a:rPr lang="en-US" dirty="0" err="1"/>
              <a:t>stopu</a:t>
            </a:r>
            <a:r>
              <a:rPr lang="en-US" dirty="0"/>
              <a:t>, </a:t>
            </a:r>
            <a:r>
              <a:rPr lang="en-US" dirty="0" err="1"/>
              <a:t>mereno</a:t>
            </a:r>
            <a:r>
              <a:rPr lang="en-US" dirty="0"/>
              <a:t> </a:t>
            </a:r>
            <a:r>
              <a:rPr lang="en-US" dirty="0" err="1"/>
              <a:t>vertikalnom</a:t>
            </a:r>
            <a:r>
              <a:rPr lang="en-US" dirty="0"/>
              <a:t> </a:t>
            </a:r>
            <a:r>
              <a:rPr lang="en-US" dirty="0" err="1"/>
              <a:t>distancom</a:t>
            </a:r>
            <a:r>
              <a:rPr lang="sr-Latn-CS" dirty="0"/>
              <a:t> </a:t>
            </a:r>
            <a:r>
              <a:rPr lang="pl-PL" i="1" dirty="0"/>
              <a:t>AA’/</a:t>
            </a:r>
            <a:r>
              <a:rPr lang="en-US" i="1" dirty="0"/>
              <a:t> </a:t>
            </a:r>
            <a:r>
              <a:rPr lang="en-US" i="1" dirty="0" err="1"/>
              <a:t>A’B</a:t>
            </a:r>
            <a:endParaRPr lang="pl-PL" i="1" dirty="0"/>
          </a:p>
          <a:p>
            <a:pPr>
              <a:defRPr/>
            </a:pPr>
            <a:r>
              <a:rPr lang="pl-PL" i="1" dirty="0"/>
              <a:t>(2) tj. što je veći multiplikator  - </a:t>
            </a:r>
            <a:r>
              <a:rPr lang="en-US" i="1" dirty="0" err="1"/>
              <a:t>A’B</a:t>
            </a:r>
            <a:r>
              <a:rPr lang="en-US" i="1" dirty="0"/>
              <a:t>.</a:t>
            </a:r>
            <a:endParaRPr lang="en-US" dirty="0"/>
          </a:p>
        </p:txBody>
      </p:sp>
      <p:pic>
        <p:nvPicPr>
          <p:cNvPr id="47108" name="Picture 2">
            <a:extLst>
              <a:ext uri="{FF2B5EF4-FFF2-40B4-BE49-F238E27FC236}">
                <a16:creationId xmlns:a16="http://schemas.microsoft.com/office/drawing/2014/main" id="{D6351A3E-B9F0-4C54-B621-5FA1B6DE4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4"/>
          <a:stretch>
            <a:fillRect/>
          </a:stretch>
        </p:blipFill>
        <p:spPr bwMode="auto">
          <a:xfrm>
            <a:off x="1295400" y="4114800"/>
            <a:ext cx="7512050" cy="266700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47109" name="Straight Arrow Connector 5">
            <a:extLst>
              <a:ext uri="{FF2B5EF4-FFF2-40B4-BE49-F238E27FC236}">
                <a16:creationId xmlns:a16="http://schemas.microsoft.com/office/drawing/2014/main" id="{7651C858-A0D8-4CC0-8318-5AAC4433DEA7}"/>
              </a:ext>
            </a:extLst>
          </p:cNvPr>
          <p:cNvCxnSpPr>
            <a:cxnSpLocks noChangeShapeType="1"/>
          </p:cNvCxnSpPr>
          <p:nvPr/>
        </p:nvCxnSpPr>
        <p:spPr bwMode="auto">
          <a:xfrm rot="10800000" flipV="1">
            <a:off x="2438400" y="3352800"/>
            <a:ext cx="3505200" cy="1981200"/>
          </a:xfrm>
          <a:prstGeom prst="straightConnector1">
            <a:avLst/>
          </a:prstGeom>
          <a:noFill/>
          <a:ln w="4445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6C81-016E-4DC5-9722-8AE6FF271F72}"/>
              </a:ext>
            </a:extLst>
          </p:cNvPr>
          <p:cNvSpPr>
            <a:spLocks noGrp="1"/>
          </p:cNvSpPr>
          <p:nvPr>
            <p:ph type="title"/>
          </p:nvPr>
        </p:nvSpPr>
        <p:spPr/>
        <p:txBody>
          <a:bodyPr/>
          <a:lstStyle/>
          <a:p>
            <a:pPr>
              <a:defRPr/>
            </a:pPr>
            <a:r>
              <a:rPr lang="en-GB" dirty="0"/>
              <a:t>Š</a:t>
            </a:r>
            <a:r>
              <a:rPr lang="sr-Latn-RS" dirty="0"/>
              <a:t>to su veći porezi – manji multiplikator</a:t>
            </a:r>
            <a:endParaRPr lang="en-GB" dirty="0"/>
          </a:p>
        </p:txBody>
      </p:sp>
      <p:sp>
        <p:nvSpPr>
          <p:cNvPr id="4" name="Text Placeholder 16">
            <a:extLst>
              <a:ext uri="{FF2B5EF4-FFF2-40B4-BE49-F238E27FC236}">
                <a16:creationId xmlns:a16="http://schemas.microsoft.com/office/drawing/2014/main" id="{A1DFA33C-B36B-4049-8249-E781CA9D293F}"/>
              </a:ext>
            </a:extLst>
          </p:cNvPr>
          <p:cNvSpPr txBox="1">
            <a:spLocks/>
          </p:cNvSpPr>
          <p:nvPr/>
        </p:nvSpPr>
        <p:spPr bwMode="auto">
          <a:xfrm>
            <a:off x="457200" y="1828800"/>
            <a:ext cx="4040188" cy="639763"/>
          </a:xfrm>
          <a:prstGeom prst="rect">
            <a:avLst/>
          </a:prstGeom>
          <a:noFill/>
          <a:ln w="9525">
            <a:noFill/>
            <a:miter lim="800000"/>
            <a:headEnd/>
            <a:tailEnd/>
          </a:ln>
          <a:effectLst/>
        </p:spPr>
        <p:txBody>
          <a:bodyPr/>
          <a:lstStyle/>
          <a:p>
            <a:pPr marL="342900" indent="-342900" eaLnBrk="0" hangingPunct="0">
              <a:spcBef>
                <a:spcPct val="20000"/>
              </a:spcBef>
              <a:buClr>
                <a:schemeClr val="hlink"/>
              </a:buClr>
              <a:buSzPct val="70000"/>
              <a:buFont typeface="Wingdings" pitchFamily="2" charset="2"/>
              <a:buChar char="n"/>
              <a:defRPr/>
            </a:pPr>
            <a:r>
              <a:rPr lang="en-GB" sz="3200" kern="0" dirty="0" err="1">
                <a:effectLst>
                  <a:outerShdw blurRad="38100" dist="38100" dir="2700000" algn="tl">
                    <a:srgbClr val="000000"/>
                  </a:outerShdw>
                </a:effectLst>
                <a:latin typeface="+mn-lt"/>
                <a:cs typeface="+mn-cs"/>
              </a:rPr>
              <a:t>Poreska</a:t>
            </a:r>
            <a:r>
              <a:rPr lang="en-GB" sz="3200" kern="0" dirty="0">
                <a:effectLst>
                  <a:outerShdw blurRad="38100" dist="38100" dir="2700000" algn="tl">
                    <a:srgbClr val="000000"/>
                  </a:outerShdw>
                </a:effectLst>
                <a:latin typeface="+mn-lt"/>
                <a:cs typeface="+mn-cs"/>
              </a:rPr>
              <a:t> </a:t>
            </a:r>
            <a:r>
              <a:rPr lang="en-GB" sz="3200" kern="0" dirty="0" err="1">
                <a:effectLst>
                  <a:outerShdw blurRad="38100" dist="38100" dir="2700000" algn="tl">
                    <a:srgbClr val="000000"/>
                  </a:outerShdw>
                </a:effectLst>
                <a:latin typeface="+mn-lt"/>
                <a:cs typeface="+mn-cs"/>
              </a:rPr>
              <a:t>stopa</a:t>
            </a:r>
            <a:r>
              <a:rPr lang="en-GB" sz="3200" kern="0" dirty="0">
                <a:effectLst>
                  <a:outerShdw blurRad="38100" dist="38100" dir="2700000" algn="tl">
                    <a:srgbClr val="000000"/>
                  </a:outerShdw>
                </a:effectLst>
                <a:latin typeface="+mn-lt"/>
                <a:cs typeface="+mn-cs"/>
              </a:rPr>
              <a:t> 10%</a:t>
            </a:r>
          </a:p>
        </p:txBody>
      </p:sp>
      <p:pic>
        <p:nvPicPr>
          <p:cNvPr id="48132" name="Content Placeholder 15">
            <a:extLst>
              <a:ext uri="{FF2B5EF4-FFF2-40B4-BE49-F238E27FC236}">
                <a16:creationId xmlns:a16="http://schemas.microsoft.com/office/drawing/2014/main" id="{724F8E52-C102-45EF-8EF1-B79BA78027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888" y="2606675"/>
            <a:ext cx="3706812"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7">
            <a:extLst>
              <a:ext uri="{FF2B5EF4-FFF2-40B4-BE49-F238E27FC236}">
                <a16:creationId xmlns:a16="http://schemas.microsoft.com/office/drawing/2014/main" id="{BD381EE2-6C7E-423C-8725-1903C3A26F09}"/>
              </a:ext>
            </a:extLst>
          </p:cNvPr>
          <p:cNvSpPr txBox="1">
            <a:spLocks/>
          </p:cNvSpPr>
          <p:nvPr/>
        </p:nvSpPr>
        <p:spPr>
          <a:xfrm>
            <a:off x="4645025" y="1828800"/>
            <a:ext cx="4041775" cy="639763"/>
          </a:xfrm>
          <a:prstGeom prst="rect">
            <a:avLst/>
          </a:prstGeom>
        </p:spPr>
        <p:txBody>
          <a:bodyPr/>
          <a:lstStyle/>
          <a:p>
            <a:pPr marL="342900" indent="-342900" eaLnBrk="0" hangingPunct="0">
              <a:spcBef>
                <a:spcPct val="20000"/>
              </a:spcBef>
              <a:buClr>
                <a:schemeClr val="hlink"/>
              </a:buClr>
              <a:buSzPct val="70000"/>
              <a:buFont typeface="Wingdings" pitchFamily="2" charset="2"/>
              <a:buChar char="n"/>
              <a:defRPr/>
            </a:pPr>
            <a:r>
              <a:rPr lang="en-GB" sz="3200" kern="0" dirty="0" err="1">
                <a:effectLst>
                  <a:outerShdw blurRad="38100" dist="38100" dir="2700000" algn="tl">
                    <a:srgbClr val="000000"/>
                  </a:outerShdw>
                </a:effectLst>
                <a:latin typeface="+mn-lt"/>
                <a:cs typeface="+mn-cs"/>
              </a:rPr>
              <a:t>Poreska</a:t>
            </a:r>
            <a:r>
              <a:rPr lang="en-GB" sz="3200" kern="0" dirty="0">
                <a:effectLst>
                  <a:outerShdw blurRad="38100" dist="38100" dir="2700000" algn="tl">
                    <a:srgbClr val="000000"/>
                  </a:outerShdw>
                </a:effectLst>
                <a:latin typeface="+mn-lt"/>
                <a:cs typeface="+mn-cs"/>
              </a:rPr>
              <a:t> </a:t>
            </a:r>
            <a:r>
              <a:rPr lang="en-GB" sz="3200" kern="0" dirty="0" err="1">
                <a:effectLst>
                  <a:outerShdw blurRad="38100" dist="38100" dir="2700000" algn="tl">
                    <a:srgbClr val="000000"/>
                  </a:outerShdw>
                </a:effectLst>
                <a:latin typeface="+mn-lt"/>
                <a:cs typeface="+mn-cs"/>
              </a:rPr>
              <a:t>stopa</a:t>
            </a:r>
            <a:r>
              <a:rPr lang="en-GB" sz="3200" kern="0" dirty="0">
                <a:effectLst>
                  <a:outerShdw blurRad="38100" dist="38100" dir="2700000" algn="tl">
                    <a:srgbClr val="000000"/>
                  </a:outerShdw>
                </a:effectLst>
                <a:latin typeface="+mn-lt"/>
                <a:cs typeface="+mn-cs"/>
              </a:rPr>
              <a:t> 80%</a:t>
            </a:r>
          </a:p>
        </p:txBody>
      </p:sp>
      <p:pic>
        <p:nvPicPr>
          <p:cNvPr id="48134" name="Content Placeholder 14">
            <a:extLst>
              <a:ext uri="{FF2B5EF4-FFF2-40B4-BE49-F238E27FC236}">
                <a16:creationId xmlns:a16="http://schemas.microsoft.com/office/drawing/2014/main" id="{5C33C1E2-DD91-40F9-B510-AEE8948794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3300" y="2606675"/>
            <a:ext cx="370522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09A20-D48C-4618-B83E-B2ACEA75D2CC}"/>
              </a:ext>
            </a:extLst>
          </p:cNvPr>
          <p:cNvSpPr>
            <a:spLocks noGrp="1"/>
          </p:cNvSpPr>
          <p:nvPr>
            <p:ph type="title"/>
          </p:nvPr>
        </p:nvSpPr>
        <p:spPr/>
        <p:txBody>
          <a:bodyPr/>
          <a:lstStyle/>
          <a:p>
            <a:pPr>
              <a:defRPr/>
            </a:pPr>
            <a:r>
              <a:rPr lang="en-GB" dirty="0"/>
              <a:t>D</a:t>
            </a:r>
            <a:r>
              <a:rPr lang="sr-Latn-RS" dirty="0"/>
              <a:t>akle, sa rastom multiplikatora	</a:t>
            </a:r>
            <a:endParaRPr lang="en-GB" dirty="0"/>
          </a:p>
        </p:txBody>
      </p:sp>
      <p:sp>
        <p:nvSpPr>
          <p:cNvPr id="3" name="Content Placeholder 2">
            <a:extLst>
              <a:ext uri="{FF2B5EF4-FFF2-40B4-BE49-F238E27FC236}">
                <a16:creationId xmlns:a16="http://schemas.microsoft.com/office/drawing/2014/main" id="{9BE0E43C-B542-4BAA-8DEE-736AB5B3B307}"/>
              </a:ext>
            </a:extLst>
          </p:cNvPr>
          <p:cNvSpPr>
            <a:spLocks noGrp="1"/>
          </p:cNvSpPr>
          <p:nvPr>
            <p:ph idx="1"/>
          </p:nvPr>
        </p:nvSpPr>
        <p:spPr/>
        <p:txBody>
          <a:bodyPr/>
          <a:lstStyle/>
          <a:p>
            <a:pPr>
              <a:defRPr/>
            </a:pPr>
            <a:r>
              <a:rPr lang="sr-Latn-RS" dirty="0"/>
              <a:t>DD – sve strmija</a:t>
            </a:r>
          </a:p>
          <a:p>
            <a:pPr>
              <a:defRPr/>
            </a:pPr>
            <a:r>
              <a:rPr lang="sr-Latn-RS" dirty="0"/>
              <a:t>IS –sve položenija</a:t>
            </a:r>
            <a:endParaRPr lang="en-GB" dirty="0"/>
          </a:p>
        </p:txBody>
      </p:sp>
      <p:pic>
        <p:nvPicPr>
          <p:cNvPr id="49156" name="Picture 2">
            <a:extLst>
              <a:ext uri="{FF2B5EF4-FFF2-40B4-BE49-F238E27FC236}">
                <a16:creationId xmlns:a16="http://schemas.microsoft.com/office/drawing/2014/main" id="{54B3B9C9-47A0-4917-A41C-421DFAECEB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04"/>
          <a:stretch>
            <a:fillRect/>
          </a:stretch>
        </p:blipFill>
        <p:spPr bwMode="auto">
          <a:xfrm>
            <a:off x="1066800" y="3581400"/>
            <a:ext cx="7512050" cy="2667000"/>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EF0E8FFC-C8D4-4736-905D-B0ADBC0C70F0}"/>
              </a:ext>
            </a:extLst>
          </p:cNvPr>
          <p:cNvCxnSpPr>
            <a:cxnSpLocks noChangeShapeType="1"/>
          </p:cNvCxnSpPr>
          <p:nvPr/>
        </p:nvCxnSpPr>
        <p:spPr bwMode="auto">
          <a:xfrm flipV="1">
            <a:off x="1828800" y="3733800"/>
            <a:ext cx="2133600" cy="1371600"/>
          </a:xfrm>
          <a:prstGeom prst="line">
            <a:avLst/>
          </a:prstGeom>
          <a:noFill/>
          <a:ln w="41275" algn="ctr">
            <a:solidFill>
              <a:schemeClr val="bg2"/>
            </a:solidFill>
            <a:round/>
            <a:headEnd/>
            <a:tailEnd/>
          </a:ln>
          <a:extLst>
            <a:ext uri="{909E8E84-426E-40DD-AFC4-6F175D3DCCD1}">
              <a14:hiddenFill xmlns:a14="http://schemas.microsoft.com/office/drawing/2010/main">
                <a:noFill/>
              </a14:hiddenFill>
            </a:ext>
          </a:extLst>
        </p:spPr>
      </p:cxnSp>
      <p:cxnSp>
        <p:nvCxnSpPr>
          <p:cNvPr id="7" name="Straight Connector 6">
            <a:extLst>
              <a:ext uri="{FF2B5EF4-FFF2-40B4-BE49-F238E27FC236}">
                <a16:creationId xmlns:a16="http://schemas.microsoft.com/office/drawing/2014/main" id="{E070BF4F-5FD4-4B0C-906C-82D27742D016}"/>
              </a:ext>
            </a:extLst>
          </p:cNvPr>
          <p:cNvCxnSpPr>
            <a:cxnSpLocks noChangeShapeType="1"/>
          </p:cNvCxnSpPr>
          <p:nvPr/>
        </p:nvCxnSpPr>
        <p:spPr bwMode="auto">
          <a:xfrm flipV="1">
            <a:off x="1981200" y="4343400"/>
            <a:ext cx="2133600" cy="1371600"/>
          </a:xfrm>
          <a:prstGeom prst="line">
            <a:avLst/>
          </a:prstGeom>
          <a:noFill/>
          <a:ln w="41275" algn="ctr">
            <a:solidFill>
              <a:schemeClr val="bg2"/>
            </a:solidFill>
            <a:round/>
            <a:headEnd/>
            <a:tailEnd/>
          </a:ln>
          <a:extLst>
            <a:ext uri="{909E8E84-426E-40DD-AFC4-6F175D3DCCD1}">
              <a14:hiddenFill xmlns:a14="http://schemas.microsoft.com/office/drawing/2010/main">
                <a:noFill/>
              </a14:hiddenFill>
            </a:ext>
          </a:extLst>
        </p:spPr>
      </p:cxnSp>
      <p:cxnSp>
        <p:nvCxnSpPr>
          <p:cNvPr id="8" name="Straight Connector 7">
            <a:extLst>
              <a:ext uri="{FF2B5EF4-FFF2-40B4-BE49-F238E27FC236}">
                <a16:creationId xmlns:a16="http://schemas.microsoft.com/office/drawing/2014/main" id="{F465141E-4818-46FB-979B-0AFD6130BE8E}"/>
              </a:ext>
            </a:extLst>
          </p:cNvPr>
          <p:cNvCxnSpPr>
            <a:cxnSpLocks noChangeShapeType="1"/>
          </p:cNvCxnSpPr>
          <p:nvPr/>
        </p:nvCxnSpPr>
        <p:spPr bwMode="auto">
          <a:xfrm>
            <a:off x="5486400" y="4191000"/>
            <a:ext cx="2819400" cy="1066800"/>
          </a:xfrm>
          <a:prstGeom prst="line">
            <a:avLst/>
          </a:prstGeom>
          <a:noFill/>
          <a:ln w="41275" algn="ctr">
            <a:solidFill>
              <a:schemeClr val="bg2"/>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8FF9-419A-4215-8AD4-4BEE019C4092}"/>
              </a:ext>
            </a:extLst>
          </p:cNvPr>
          <p:cNvSpPr>
            <a:spLocks noGrp="1"/>
          </p:cNvSpPr>
          <p:nvPr>
            <p:ph type="title"/>
          </p:nvPr>
        </p:nvSpPr>
        <p:spPr/>
        <p:txBody>
          <a:bodyPr/>
          <a:lstStyle/>
          <a:p>
            <a:pPr>
              <a:defRPr/>
            </a:pPr>
            <a:r>
              <a:rPr lang="en-US" dirty="0"/>
              <a:t>Van IS </a:t>
            </a:r>
            <a:r>
              <a:rPr lang="en-US" dirty="0" err="1"/>
              <a:t>krive</a:t>
            </a:r>
            <a:endParaRPr lang="en-US" dirty="0"/>
          </a:p>
        </p:txBody>
      </p:sp>
      <p:sp>
        <p:nvSpPr>
          <p:cNvPr id="3" name="Content Placeholder 2">
            <a:extLst>
              <a:ext uri="{FF2B5EF4-FFF2-40B4-BE49-F238E27FC236}">
                <a16:creationId xmlns:a16="http://schemas.microsoft.com/office/drawing/2014/main" id="{BF779209-9B5A-4530-9BCF-3BB6BD31A49C}"/>
              </a:ext>
            </a:extLst>
          </p:cNvPr>
          <p:cNvSpPr>
            <a:spLocks noGrp="1"/>
          </p:cNvSpPr>
          <p:nvPr>
            <p:ph idx="1"/>
          </p:nvPr>
        </p:nvSpPr>
        <p:spPr/>
        <p:txBody>
          <a:bodyPr/>
          <a:lstStyle/>
          <a:p>
            <a:pPr>
              <a:defRPr/>
            </a:pPr>
            <a:r>
              <a:rPr lang="en-US" dirty="0" err="1"/>
              <a:t>tako</a:t>
            </a:r>
            <a:r>
              <a:rPr lang="en-US" dirty="0"/>
              <a:t> </a:t>
            </a:r>
            <a:r>
              <a:rPr lang="en-US" dirty="0" err="1"/>
              <a:t>da</a:t>
            </a:r>
            <a:r>
              <a:rPr lang="en-US" dirty="0"/>
              <a:t> </a:t>
            </a:r>
            <a:r>
              <a:rPr lang="en-US" dirty="0" err="1"/>
              <a:t>tačke</a:t>
            </a:r>
            <a:r>
              <a:rPr lang="en-US" dirty="0"/>
              <a:t> van </a:t>
            </a:r>
            <a:r>
              <a:rPr lang="en-US" dirty="0" err="1"/>
              <a:t>krive</a:t>
            </a:r>
            <a:r>
              <a:rPr lang="en-US" dirty="0"/>
              <a:t> </a:t>
            </a:r>
            <a:r>
              <a:rPr lang="en-US" dirty="0" err="1"/>
              <a:t>moraju</a:t>
            </a:r>
            <a:r>
              <a:rPr lang="en-US" dirty="0"/>
              <a:t> </a:t>
            </a:r>
            <a:r>
              <a:rPr lang="en-US" dirty="0" err="1"/>
              <a:t>predstavljati</a:t>
            </a:r>
            <a:r>
              <a:rPr lang="en-US" dirty="0"/>
              <a:t> </a:t>
            </a:r>
            <a:r>
              <a:rPr lang="en-US" dirty="0" err="1"/>
              <a:t>ili</a:t>
            </a:r>
            <a:r>
              <a:rPr lang="en-US" dirty="0"/>
              <a:t> </a:t>
            </a:r>
            <a:r>
              <a:rPr lang="en-US" dirty="0" err="1"/>
              <a:t>višak</a:t>
            </a:r>
            <a:r>
              <a:rPr lang="sr-Latn-CS" dirty="0"/>
              <a:t> </a:t>
            </a:r>
            <a:r>
              <a:rPr lang="en-US" dirty="0" err="1"/>
              <a:t>tražnje</a:t>
            </a:r>
            <a:r>
              <a:rPr lang="en-US" dirty="0"/>
              <a:t> </a:t>
            </a:r>
            <a:r>
              <a:rPr lang="en-US" dirty="0" err="1"/>
              <a:t>ili</a:t>
            </a:r>
            <a:r>
              <a:rPr lang="en-US" dirty="0"/>
              <a:t> </a:t>
            </a:r>
            <a:r>
              <a:rPr lang="en-US" dirty="0" err="1"/>
              <a:t>višak</a:t>
            </a:r>
            <a:r>
              <a:rPr lang="en-US" dirty="0"/>
              <a:t> </a:t>
            </a:r>
            <a:r>
              <a:rPr lang="en-US" dirty="0" err="1"/>
              <a:t>ponude</a:t>
            </a:r>
            <a:r>
              <a:rPr lang="en-US" dirty="0"/>
              <a:t>. </a:t>
            </a:r>
            <a:endParaRPr lang="sr-Latn-CS" dirty="0"/>
          </a:p>
          <a:p>
            <a:pPr>
              <a:defRPr/>
            </a:pPr>
            <a:endParaRPr lang="sr-Latn-CS" dirty="0"/>
          </a:p>
          <a:p>
            <a:pPr>
              <a:defRPr/>
            </a:pPr>
            <a:r>
              <a:rPr lang="en-US" dirty="0"/>
              <a:t>Ali – </a:t>
            </a:r>
            <a:r>
              <a:rPr lang="en-US" dirty="0" err="1"/>
              <a:t>šta</a:t>
            </a:r>
            <a:r>
              <a:rPr lang="en-US" dirty="0"/>
              <a:t> je </a:t>
            </a:r>
            <a:r>
              <a:rPr lang="en-US" dirty="0" err="1"/>
              <a:t>šta</a:t>
            </a:r>
            <a:r>
              <a:rPr lang="en-US" dirty="0"/>
              <a:t>?</a:t>
            </a:r>
          </a:p>
        </p:txBody>
      </p:sp>
      <p:pic>
        <p:nvPicPr>
          <p:cNvPr id="50180" name="Picture 2">
            <a:extLst>
              <a:ext uri="{FF2B5EF4-FFF2-40B4-BE49-F238E27FC236}">
                <a16:creationId xmlns:a16="http://schemas.microsoft.com/office/drawing/2014/main" id="{81C62300-145F-41DF-A3E0-25278468E9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538"/>
          <a:stretch>
            <a:fillRect/>
          </a:stretch>
        </p:blipFill>
        <p:spPr bwMode="auto">
          <a:xfrm>
            <a:off x="4495800" y="3159125"/>
            <a:ext cx="4464050" cy="3089275"/>
          </a:xfrm>
          <a:prstGeom prst="rect">
            <a:avLst/>
          </a:prstGeom>
          <a:noFill/>
          <a:ln w="222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AEA6130-569C-4A5D-A229-6360C414836F}"/>
              </a:ext>
            </a:extLst>
          </p:cNvPr>
          <p:cNvSpPr>
            <a:spLocks noChangeArrowheads="1"/>
          </p:cNvSpPr>
          <p:nvPr/>
        </p:nvSpPr>
        <p:spPr bwMode="auto">
          <a:xfrm>
            <a:off x="7010400" y="3810000"/>
            <a:ext cx="762000" cy="457200"/>
          </a:xfrm>
          <a:prstGeom prst="rect">
            <a:avLst/>
          </a:prstGeom>
          <a:solidFill>
            <a:srgbClr val="E1F2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 name="Rectangle 5">
            <a:extLst>
              <a:ext uri="{FF2B5EF4-FFF2-40B4-BE49-F238E27FC236}">
                <a16:creationId xmlns:a16="http://schemas.microsoft.com/office/drawing/2014/main" id="{1C5950BF-5BFB-42DA-BC45-D5EC76B66C11}"/>
              </a:ext>
            </a:extLst>
          </p:cNvPr>
          <p:cNvSpPr>
            <a:spLocks noChangeArrowheads="1"/>
          </p:cNvSpPr>
          <p:nvPr/>
        </p:nvSpPr>
        <p:spPr bwMode="auto">
          <a:xfrm>
            <a:off x="5410200" y="4419600"/>
            <a:ext cx="838200" cy="609600"/>
          </a:xfrm>
          <a:prstGeom prst="rect">
            <a:avLst/>
          </a:prstGeom>
          <a:solidFill>
            <a:srgbClr val="E1F2FF"/>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7" name="Rectangle 6">
            <a:extLst>
              <a:ext uri="{FF2B5EF4-FFF2-40B4-BE49-F238E27FC236}">
                <a16:creationId xmlns:a16="http://schemas.microsoft.com/office/drawing/2014/main" id="{5519A35B-42A9-4CB7-A9BF-764B7D74FFA2}"/>
              </a:ext>
            </a:extLst>
          </p:cNvPr>
          <p:cNvSpPr>
            <a:spLocks noChangeArrowheads="1"/>
          </p:cNvSpPr>
          <p:nvPr/>
        </p:nvSpPr>
        <p:spPr bwMode="auto">
          <a:xfrm>
            <a:off x="1219200" y="5029200"/>
            <a:ext cx="327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pl-PL" altLang="en-US"/>
              <a:t>Počnimo od tačke </a:t>
            </a:r>
            <a:r>
              <a:rPr lang="pl-PL" altLang="en-US" i="1"/>
              <a:t>A i zamislimo </a:t>
            </a:r>
            <a:r>
              <a:rPr lang="en-US" altLang="en-US"/>
              <a:t>da se </a:t>
            </a:r>
            <a:r>
              <a:rPr lang="sr-Latn-CS" altLang="en-US"/>
              <a:t>kamatna stopa </a:t>
            </a:r>
            <a:r>
              <a:rPr lang="en-US" altLang="en-US"/>
              <a:t>poveća,</a:t>
            </a:r>
            <a:r>
              <a:rPr lang="sr-Latn-CS" altLang="en-US"/>
              <a:t> uz isti autput</a:t>
            </a:r>
            <a:endParaRPr lang="en-US" altLang="en-US"/>
          </a:p>
        </p:txBody>
      </p:sp>
      <p:sp>
        <p:nvSpPr>
          <p:cNvPr id="12" name="TextBox 11">
            <a:extLst>
              <a:ext uri="{FF2B5EF4-FFF2-40B4-BE49-F238E27FC236}">
                <a16:creationId xmlns:a16="http://schemas.microsoft.com/office/drawing/2014/main" id="{BA47AB47-C626-4BA1-ABD8-416C6EDFCE83}"/>
              </a:ext>
            </a:extLst>
          </p:cNvPr>
          <p:cNvSpPr txBox="1"/>
          <p:nvPr/>
        </p:nvSpPr>
        <p:spPr>
          <a:xfrm>
            <a:off x="7696200" y="1219200"/>
            <a:ext cx="1447800" cy="254000"/>
          </a:xfrm>
          <a:prstGeom prst="rect">
            <a:avLst/>
          </a:prstGeom>
          <a:noFill/>
        </p:spPr>
        <p:txBody>
          <a:bodyPr>
            <a:spAutoFit/>
          </a:bodyPr>
          <a:lstStyle/>
          <a:p>
            <a:pPr>
              <a:defRPr/>
            </a:pPr>
            <a:r>
              <a:rPr lang="sr-Latn-CS" sz="1050" dirty="0">
                <a:solidFill>
                  <a:schemeClr val="bg1"/>
                </a:solidFill>
              </a:rPr>
              <a:t>- tražnja</a:t>
            </a:r>
            <a:endParaRPr lang="en-US" sz="1050" dirty="0">
              <a:solidFill>
                <a:schemeClr val="bg1"/>
              </a:solidFill>
            </a:endParaRPr>
          </a:p>
        </p:txBody>
      </p:sp>
      <p:sp>
        <p:nvSpPr>
          <p:cNvPr id="13" name="TextBox 12">
            <a:extLst>
              <a:ext uri="{FF2B5EF4-FFF2-40B4-BE49-F238E27FC236}">
                <a16:creationId xmlns:a16="http://schemas.microsoft.com/office/drawing/2014/main" id="{B85631DF-F964-4B5F-BE35-22583BF5BE6C}"/>
              </a:ext>
            </a:extLst>
          </p:cNvPr>
          <p:cNvSpPr txBox="1"/>
          <p:nvPr/>
        </p:nvSpPr>
        <p:spPr>
          <a:xfrm>
            <a:off x="7696200" y="762000"/>
            <a:ext cx="1447800" cy="254000"/>
          </a:xfrm>
          <a:prstGeom prst="rect">
            <a:avLst/>
          </a:prstGeom>
          <a:noFill/>
        </p:spPr>
        <p:txBody>
          <a:bodyPr>
            <a:spAutoFit/>
          </a:bodyPr>
          <a:lstStyle/>
          <a:p>
            <a:pPr>
              <a:defRPr/>
            </a:pPr>
            <a:r>
              <a:rPr lang="sr-Latn-CS" sz="1050" dirty="0">
                <a:solidFill>
                  <a:schemeClr val="bg1"/>
                </a:solidFill>
              </a:rPr>
              <a:t>- Ponuda </a:t>
            </a:r>
            <a:endParaRPr lang="en-US" sz="1050" dirty="0">
              <a:solidFill>
                <a:schemeClr val="bg1"/>
              </a:solidFill>
            </a:endParaRPr>
          </a:p>
        </p:txBody>
      </p:sp>
      <p:sp>
        <p:nvSpPr>
          <p:cNvPr id="15" name="TextBox 14">
            <a:extLst>
              <a:ext uri="{FF2B5EF4-FFF2-40B4-BE49-F238E27FC236}">
                <a16:creationId xmlns:a16="http://schemas.microsoft.com/office/drawing/2014/main" id="{7973761B-DFB6-403E-8FC5-B629B3A5F9CB}"/>
              </a:ext>
            </a:extLst>
          </p:cNvPr>
          <p:cNvSpPr txBox="1"/>
          <p:nvPr/>
        </p:nvSpPr>
        <p:spPr>
          <a:xfrm>
            <a:off x="7010400" y="1524000"/>
            <a:ext cx="1447800" cy="415925"/>
          </a:xfrm>
          <a:prstGeom prst="rect">
            <a:avLst/>
          </a:prstGeom>
          <a:noFill/>
        </p:spPr>
        <p:txBody>
          <a:bodyPr>
            <a:spAutoFit/>
          </a:bodyPr>
          <a:lstStyle/>
          <a:p>
            <a:pPr>
              <a:defRPr/>
            </a:pPr>
            <a:r>
              <a:rPr lang="sr-Latn-CS" sz="1050" dirty="0">
                <a:solidFill>
                  <a:schemeClr val="bg1"/>
                </a:solidFill>
              </a:rPr>
              <a:t>Potrošnja je porasla ali manje od dohotka</a:t>
            </a:r>
            <a:endParaRPr lang="en-US" sz="1050" dirty="0">
              <a:solidFill>
                <a:schemeClr val="bg1"/>
              </a:solidFill>
            </a:endParaRPr>
          </a:p>
        </p:txBody>
      </p:sp>
      <p:sp>
        <p:nvSpPr>
          <p:cNvPr id="16" name="TextBox 15">
            <a:extLst>
              <a:ext uri="{FF2B5EF4-FFF2-40B4-BE49-F238E27FC236}">
                <a16:creationId xmlns:a16="http://schemas.microsoft.com/office/drawing/2014/main" id="{1E434E76-0E94-4EE4-8177-BE19419C9B22}"/>
              </a:ext>
            </a:extLst>
          </p:cNvPr>
          <p:cNvSpPr txBox="1">
            <a:spLocks noChangeArrowheads="1"/>
          </p:cNvSpPr>
          <p:nvPr/>
        </p:nvSpPr>
        <p:spPr bwMode="auto">
          <a:xfrm>
            <a:off x="6934200" y="3352800"/>
            <a:ext cx="198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sz="1200">
                <a:solidFill>
                  <a:schemeClr val="bg1"/>
                </a:solidFill>
              </a:rPr>
              <a:t>Porasla </a:t>
            </a:r>
            <a:r>
              <a:rPr lang="sr-Latn-CS" altLang="en-US" sz="1200" i="1">
                <a:solidFill>
                  <a:schemeClr val="bg1"/>
                </a:solidFill>
              </a:rPr>
              <a:t>i, </a:t>
            </a:r>
            <a:r>
              <a:rPr lang="sr-Latn-CS" altLang="en-US" sz="1200">
                <a:solidFill>
                  <a:schemeClr val="bg1"/>
                </a:solidFill>
              </a:rPr>
              <a:t>pada agregatna tražnja za isti autput</a:t>
            </a:r>
            <a:endParaRPr lang="en-US" alt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xit" presetSubtype="10" fill="hold" grpId="0" nodeType="with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0" nodeType="clickEffect">
                                  <p:stCondLst>
                                    <p:cond delay="0"/>
                                  </p:stCondLst>
                                  <p:childTnLst>
                                    <p:animEffect transition="out" filter="blinds(horizontal)">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976859-6608-4F1A-8083-665F958C2ED8}"/>
              </a:ext>
            </a:extLst>
          </p:cNvPr>
          <p:cNvSpPr>
            <a:spLocks noGrp="1"/>
          </p:cNvSpPr>
          <p:nvPr>
            <p:ph type="title"/>
          </p:nvPr>
        </p:nvSpPr>
        <p:spPr/>
        <p:txBody>
          <a:bodyPr/>
          <a:lstStyle/>
          <a:p>
            <a:pPr>
              <a:defRPr/>
            </a:pPr>
            <a:r>
              <a:rPr lang="en-US" dirty="0" err="1"/>
              <a:t>privreda</a:t>
            </a:r>
            <a:r>
              <a:rPr lang="en-US" dirty="0"/>
              <a:t> </a:t>
            </a:r>
            <a:r>
              <a:rPr lang="en-US" dirty="0" err="1"/>
              <a:t>može</a:t>
            </a:r>
            <a:r>
              <a:rPr lang="en-US" dirty="0"/>
              <a:t> </a:t>
            </a:r>
            <a:r>
              <a:rPr lang="sr-Latn-CS" dirty="0"/>
              <a:t>neko vreme </a:t>
            </a:r>
            <a:r>
              <a:rPr lang="en-US" dirty="0" err="1"/>
              <a:t>da</a:t>
            </a:r>
            <a:r>
              <a:rPr lang="en-US" dirty="0"/>
              <a:t> </a:t>
            </a:r>
            <a:r>
              <a:rPr lang="en-US" dirty="0" err="1"/>
              <a:t>ostane</a:t>
            </a:r>
            <a:r>
              <a:rPr lang="en-US" dirty="0"/>
              <a:t> van</a:t>
            </a:r>
            <a:br>
              <a:rPr lang="en-US" dirty="0"/>
            </a:br>
            <a:r>
              <a:rPr lang="en-US" i="1" dirty="0"/>
              <a:t>IS </a:t>
            </a:r>
            <a:r>
              <a:rPr lang="en-US" i="1" dirty="0" err="1"/>
              <a:t>krive</a:t>
            </a:r>
            <a:endParaRPr lang="en-US" dirty="0"/>
          </a:p>
        </p:txBody>
      </p:sp>
      <p:sp>
        <p:nvSpPr>
          <p:cNvPr id="5" name="Content Placeholder 4">
            <a:extLst>
              <a:ext uri="{FF2B5EF4-FFF2-40B4-BE49-F238E27FC236}">
                <a16:creationId xmlns:a16="http://schemas.microsoft.com/office/drawing/2014/main" id="{D16EC756-8B00-49BA-A7C8-84012627E2C5}"/>
              </a:ext>
            </a:extLst>
          </p:cNvPr>
          <p:cNvSpPr>
            <a:spLocks noGrp="1"/>
          </p:cNvSpPr>
          <p:nvPr>
            <p:ph sz="half" idx="1"/>
          </p:nvPr>
        </p:nvSpPr>
        <p:spPr/>
        <p:txBody>
          <a:bodyPr/>
          <a:lstStyle/>
          <a:p>
            <a:pPr>
              <a:defRPr/>
            </a:pPr>
            <a:r>
              <a:rPr lang="en-US" i="1" dirty="0" err="1"/>
              <a:t>firme</a:t>
            </a:r>
            <a:r>
              <a:rPr lang="en-US" i="1" dirty="0"/>
              <a:t> </a:t>
            </a:r>
            <a:r>
              <a:rPr lang="en-US" i="1" dirty="0" err="1"/>
              <a:t>korist</a:t>
            </a:r>
            <a:r>
              <a:rPr lang="sr-Latn-CS" i="1" dirty="0"/>
              <a:t>e</a:t>
            </a:r>
            <a:r>
              <a:rPr lang="en-US" i="1" dirty="0"/>
              <a:t> </a:t>
            </a:r>
            <a:r>
              <a:rPr lang="en-US" i="1" dirty="0" err="1"/>
              <a:t>zalihe</a:t>
            </a:r>
            <a:r>
              <a:rPr lang="en-US" i="1" dirty="0"/>
              <a:t> </a:t>
            </a:r>
            <a:r>
              <a:rPr lang="en-US" i="1" dirty="0" err="1"/>
              <a:t>kao</a:t>
            </a:r>
            <a:r>
              <a:rPr lang="en-US" i="1" dirty="0"/>
              <a:t> “</a:t>
            </a:r>
            <a:r>
              <a:rPr lang="en-US" i="1" dirty="0" err="1"/>
              <a:t>osigurač</a:t>
            </a:r>
            <a:r>
              <a:rPr lang="en-US" i="1" dirty="0"/>
              <a:t>”,</a:t>
            </a:r>
          </a:p>
          <a:p>
            <a:pPr>
              <a:defRPr/>
            </a:pPr>
            <a:r>
              <a:rPr lang="en-US" dirty="0" err="1"/>
              <a:t>iz</a:t>
            </a:r>
            <a:r>
              <a:rPr lang="en-US" dirty="0"/>
              <a:t> </a:t>
            </a:r>
            <a:r>
              <a:rPr lang="en-US" dirty="0" err="1"/>
              <a:t>tačke</a:t>
            </a:r>
            <a:r>
              <a:rPr lang="en-US" dirty="0"/>
              <a:t> </a:t>
            </a:r>
            <a:r>
              <a:rPr lang="en-US" i="1" dirty="0"/>
              <a:t>C </a:t>
            </a:r>
            <a:r>
              <a:rPr lang="en-US" i="1" dirty="0" err="1"/>
              <a:t>privreda</a:t>
            </a:r>
            <a:r>
              <a:rPr lang="en-US" i="1" dirty="0"/>
              <a:t> se </a:t>
            </a:r>
            <a:r>
              <a:rPr lang="en-US" i="1" dirty="0" err="1"/>
              <a:t>kreće</a:t>
            </a:r>
            <a:r>
              <a:rPr lang="en-US" i="1" dirty="0"/>
              <a:t> ka</a:t>
            </a:r>
            <a:r>
              <a:rPr lang="sr-Latn-CS" i="1" dirty="0"/>
              <a:t> </a:t>
            </a:r>
            <a:r>
              <a:rPr lang="en-US" dirty="0" err="1"/>
              <a:t>tački</a:t>
            </a:r>
            <a:r>
              <a:rPr lang="en-US" dirty="0"/>
              <a:t> </a:t>
            </a:r>
            <a:r>
              <a:rPr lang="en-US" i="1" dirty="0"/>
              <a:t>A, </a:t>
            </a:r>
            <a:r>
              <a:rPr lang="sr-Latn-CS" i="1" dirty="0"/>
              <a:t>- </a:t>
            </a:r>
            <a:r>
              <a:rPr lang="en-US" dirty="0" err="1"/>
              <a:t>nema</a:t>
            </a:r>
            <a:r>
              <a:rPr lang="en-US" dirty="0"/>
              <a:t> </a:t>
            </a:r>
            <a:r>
              <a:rPr lang="en-US" dirty="0" err="1"/>
              <a:t>smisla</a:t>
            </a:r>
            <a:r>
              <a:rPr lang="en-US" dirty="0"/>
              <a:t> </a:t>
            </a:r>
            <a:r>
              <a:rPr lang="en-US" dirty="0" err="1"/>
              <a:t>akumulirati</a:t>
            </a:r>
            <a:r>
              <a:rPr lang="en-US" dirty="0"/>
              <a:t> </a:t>
            </a:r>
            <a:r>
              <a:rPr lang="en-US" dirty="0" err="1"/>
              <a:t>zalihe</a:t>
            </a:r>
            <a:r>
              <a:rPr lang="en-US" dirty="0"/>
              <a:t>. </a:t>
            </a:r>
            <a:endParaRPr lang="sr-Latn-CS" dirty="0"/>
          </a:p>
          <a:p>
            <a:pPr>
              <a:defRPr/>
            </a:pPr>
            <a:r>
              <a:rPr lang="en-US" dirty="0" err="1"/>
              <a:t>iz</a:t>
            </a:r>
            <a:r>
              <a:rPr lang="en-US" dirty="0"/>
              <a:t> </a:t>
            </a:r>
            <a:r>
              <a:rPr lang="en-US" dirty="0" err="1"/>
              <a:t>tačke</a:t>
            </a:r>
            <a:r>
              <a:rPr lang="en-US" dirty="0"/>
              <a:t> </a:t>
            </a:r>
            <a:r>
              <a:rPr lang="en-US" i="1" dirty="0"/>
              <a:t>D </a:t>
            </a:r>
            <a:r>
              <a:rPr lang="en-US" i="1" dirty="0" err="1"/>
              <a:t>privreda</a:t>
            </a:r>
            <a:r>
              <a:rPr lang="en-US" i="1" dirty="0"/>
              <a:t> </a:t>
            </a:r>
            <a:r>
              <a:rPr lang="en-US" i="1" dirty="0" err="1"/>
              <a:t>će</a:t>
            </a:r>
            <a:r>
              <a:rPr lang="en-US" i="1" dirty="0"/>
              <a:t> se </a:t>
            </a:r>
            <a:r>
              <a:rPr lang="en-US" i="1" dirty="0" err="1"/>
              <a:t>kretati</a:t>
            </a:r>
            <a:r>
              <a:rPr lang="en-US" i="1" dirty="0"/>
              <a:t> </a:t>
            </a:r>
            <a:r>
              <a:rPr lang="en-US" i="1" dirty="0" err="1"/>
              <a:t>horizontalno</a:t>
            </a:r>
            <a:r>
              <a:rPr lang="sr-Latn-CS" i="1" dirty="0"/>
              <a:t> </a:t>
            </a:r>
            <a:r>
              <a:rPr lang="it-IT" dirty="0"/>
              <a:t>ulevo</a:t>
            </a:r>
            <a:endParaRPr lang="en-US" dirty="0"/>
          </a:p>
        </p:txBody>
      </p:sp>
      <p:pic>
        <p:nvPicPr>
          <p:cNvPr id="51204" name="Picture 2">
            <a:extLst>
              <a:ext uri="{FF2B5EF4-FFF2-40B4-BE49-F238E27FC236}">
                <a16:creationId xmlns:a16="http://schemas.microsoft.com/office/drawing/2014/main" id="{7CA7884D-2A86-4C75-B6E6-4491276608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2538"/>
          <a:stretch>
            <a:fillRect/>
          </a:stretch>
        </p:blipFill>
        <p:spPr>
          <a:xfrm>
            <a:off x="4953000" y="2362200"/>
            <a:ext cx="3965575" cy="2743200"/>
          </a:xfrm>
          <a:noFill/>
          <a:ln w="22225">
            <a:solidFill>
              <a:srgbClr val="C00000"/>
            </a:solidFill>
          </a:ln>
          <a:extLst>
            <a:ext uri="{909E8E84-426E-40DD-AFC4-6F175D3DCCD1}">
              <a14:hiddenFill xmlns:a14="http://schemas.microsoft.com/office/drawing/2010/main">
                <a:solidFill>
                  <a:srgbClr val="FFFFFF"/>
                </a:solidFill>
              </a14:hiddenFill>
            </a:ext>
          </a:extLst>
        </p:spPr>
      </p:pic>
      <p:cxnSp>
        <p:nvCxnSpPr>
          <p:cNvPr id="51205" name="Straight Arrow Connector 8">
            <a:extLst>
              <a:ext uri="{FF2B5EF4-FFF2-40B4-BE49-F238E27FC236}">
                <a16:creationId xmlns:a16="http://schemas.microsoft.com/office/drawing/2014/main" id="{27FE6A18-941B-490A-A1DF-26157BE73C4C}"/>
              </a:ext>
            </a:extLst>
          </p:cNvPr>
          <p:cNvCxnSpPr>
            <a:cxnSpLocks noChangeShapeType="1"/>
          </p:cNvCxnSpPr>
          <p:nvPr/>
        </p:nvCxnSpPr>
        <p:spPr bwMode="auto">
          <a:xfrm rot="10800000">
            <a:off x="7010400" y="3429000"/>
            <a:ext cx="685800" cy="1588"/>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1206" name="Straight Arrow Connector 9">
            <a:extLst>
              <a:ext uri="{FF2B5EF4-FFF2-40B4-BE49-F238E27FC236}">
                <a16:creationId xmlns:a16="http://schemas.microsoft.com/office/drawing/2014/main" id="{6EB4A56C-FEE2-4583-97C1-55F159BDBD6F}"/>
              </a:ext>
            </a:extLst>
          </p:cNvPr>
          <p:cNvCxnSpPr>
            <a:cxnSpLocks noChangeShapeType="1"/>
          </p:cNvCxnSpPr>
          <p:nvPr/>
        </p:nvCxnSpPr>
        <p:spPr bwMode="auto">
          <a:xfrm rot="10800000">
            <a:off x="6324600" y="2971800"/>
            <a:ext cx="533400" cy="1588"/>
          </a:xfrm>
          <a:prstGeom prst="straightConnector1">
            <a:avLst/>
          </a:prstGeom>
          <a:noFill/>
          <a:ln w="254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ED8E26DB-A081-409E-A921-57462C93EB30}"/>
              </a:ext>
            </a:extLst>
          </p:cNvPr>
          <p:cNvSpPr txBox="1">
            <a:spLocks noChangeArrowheads="1"/>
          </p:cNvSpPr>
          <p:nvPr/>
        </p:nvSpPr>
        <p:spPr bwMode="auto">
          <a:xfrm>
            <a:off x="5638800" y="3886200"/>
            <a:ext cx="198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sz="1200">
                <a:solidFill>
                  <a:schemeClr val="bg1"/>
                </a:solidFill>
              </a:rPr>
              <a:t>Manjak ponude </a:t>
            </a:r>
            <a:endParaRPr lang="en-US" altLang="en-US" sz="12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22650-FB63-4989-9FD9-9E638D7FFB93}"/>
              </a:ext>
            </a:extLst>
          </p:cNvPr>
          <p:cNvSpPr>
            <a:spLocks noGrp="1"/>
          </p:cNvSpPr>
          <p:nvPr>
            <p:ph type="title"/>
          </p:nvPr>
        </p:nvSpPr>
        <p:spPr/>
        <p:txBody>
          <a:bodyPr/>
          <a:lstStyle/>
          <a:p>
            <a:pPr>
              <a:defRPr/>
            </a:pPr>
            <a:r>
              <a:rPr lang="en-US" dirty="0" err="1"/>
              <a:t>Funkcija</a:t>
            </a:r>
            <a:r>
              <a:rPr lang="en-US" dirty="0"/>
              <a:t> </a:t>
            </a:r>
            <a:r>
              <a:rPr lang="en-US" dirty="0" err="1"/>
              <a:t>željene</a:t>
            </a:r>
            <a:r>
              <a:rPr lang="en-US" dirty="0"/>
              <a:t> </a:t>
            </a:r>
            <a:r>
              <a:rPr lang="en-US" dirty="0" err="1"/>
              <a:t>tražnje</a:t>
            </a:r>
            <a:br>
              <a:rPr lang="en-US" dirty="0"/>
            </a:br>
            <a:endParaRPr lang="en-US" dirty="0"/>
          </a:p>
        </p:txBody>
      </p:sp>
      <p:sp>
        <p:nvSpPr>
          <p:cNvPr id="3" name="Content Placeholder 2">
            <a:extLst>
              <a:ext uri="{FF2B5EF4-FFF2-40B4-BE49-F238E27FC236}">
                <a16:creationId xmlns:a16="http://schemas.microsoft.com/office/drawing/2014/main" id="{2B909DE3-A316-428E-9068-5AE41E1D2596}"/>
              </a:ext>
            </a:extLst>
          </p:cNvPr>
          <p:cNvSpPr>
            <a:spLocks noGrp="1"/>
          </p:cNvSpPr>
          <p:nvPr>
            <p:ph idx="1"/>
          </p:nvPr>
        </p:nvSpPr>
        <p:spPr>
          <a:xfrm>
            <a:off x="533400" y="1981200"/>
            <a:ext cx="8305800" cy="1219200"/>
          </a:xfrm>
        </p:spPr>
        <p:txBody>
          <a:bodyPr/>
          <a:lstStyle/>
          <a:p>
            <a:pPr>
              <a:buFont typeface="Wingdings" panose="05000000000000000000" pitchFamily="2" charset="2"/>
              <a:buNone/>
              <a:defRPr/>
            </a:pPr>
            <a:r>
              <a:rPr lang="es-ES" sz="2800" i="1" dirty="0" err="1"/>
              <a:t>DD</a:t>
            </a:r>
            <a:r>
              <a:rPr lang="es-ES" sz="2800" i="1" dirty="0"/>
              <a:t> = C(</a:t>
            </a:r>
            <a:r>
              <a:rPr lang="es-ES" sz="2800" i="1" dirty="0">
                <a:sym typeface="Symbol"/>
              </a:rPr>
              <a:t></a:t>
            </a:r>
            <a:r>
              <a:rPr lang="es-ES" sz="2800" i="1" dirty="0"/>
              <a:t> , Y- </a:t>
            </a:r>
            <a:r>
              <a:rPr lang="sr-Latn-CS" sz="2800" i="1" dirty="0"/>
              <a:t>T</a:t>
            </a:r>
            <a:r>
              <a:rPr lang="es-ES" sz="2800" i="1" dirty="0"/>
              <a:t>) + I(q</a:t>
            </a:r>
            <a:r>
              <a:rPr lang="es-ES" sz="2800" i="1" dirty="0">
                <a:sym typeface="Symbol"/>
              </a:rPr>
              <a:t> </a:t>
            </a:r>
            <a:r>
              <a:rPr lang="es-ES" sz="2800" i="1" dirty="0"/>
              <a:t>, r) + </a:t>
            </a:r>
            <a:r>
              <a:rPr lang="sr-Latn-CS" sz="2800" i="1" dirty="0"/>
              <a:t>G</a:t>
            </a:r>
            <a:r>
              <a:rPr lang="es-ES" sz="2800" i="1" dirty="0"/>
              <a:t>+ </a:t>
            </a:r>
            <a:r>
              <a:rPr lang="es-ES" sz="2800" i="1" dirty="0" err="1"/>
              <a:t>PTR</a:t>
            </a:r>
            <a:r>
              <a:rPr lang="es-ES" sz="2800" i="1" dirty="0"/>
              <a:t>(Y, Y*, </a:t>
            </a:r>
            <a:r>
              <a:rPr lang="es-ES" sz="2800" i="1" dirty="0">
                <a:sym typeface="Symbol"/>
              </a:rPr>
              <a:t></a:t>
            </a:r>
            <a:r>
              <a:rPr lang="es-ES" sz="2800" i="1" dirty="0"/>
              <a:t>).</a:t>
            </a:r>
          </a:p>
          <a:p>
            <a:pPr>
              <a:buFont typeface="Wingdings" panose="05000000000000000000" pitchFamily="2" charset="2"/>
              <a:buNone/>
              <a:defRPr/>
            </a:pPr>
            <a:r>
              <a:rPr lang="sr-Latn-CS" sz="2800" dirty="0"/>
              <a:t>            </a:t>
            </a:r>
            <a:r>
              <a:rPr lang="en-US" sz="2800" dirty="0"/>
              <a:t>+</a:t>
            </a:r>
            <a:r>
              <a:rPr lang="sr-Latn-CS" sz="2800" dirty="0"/>
              <a:t>    </a:t>
            </a:r>
            <a:r>
              <a:rPr lang="en-US" sz="2800" dirty="0"/>
              <a:t> +</a:t>
            </a:r>
            <a:r>
              <a:rPr lang="sr-Latn-CS" sz="2800" dirty="0"/>
              <a:t>        </a:t>
            </a:r>
            <a:r>
              <a:rPr lang="en-US" sz="2800" dirty="0"/>
              <a:t> +</a:t>
            </a:r>
            <a:r>
              <a:rPr lang="sr-Latn-CS" sz="2800" dirty="0"/>
              <a:t> </a:t>
            </a:r>
            <a:r>
              <a:rPr lang="en-US" sz="2800" dirty="0"/>
              <a:t> </a:t>
            </a:r>
            <a:r>
              <a:rPr lang="sr-Latn-CS" sz="2800" dirty="0"/>
              <a:t>-</a:t>
            </a:r>
            <a:r>
              <a:rPr lang="en-US" sz="2800" dirty="0"/>
              <a:t> </a:t>
            </a:r>
            <a:r>
              <a:rPr lang="sr-Latn-CS" sz="2800" dirty="0"/>
              <a:t>      +          </a:t>
            </a:r>
            <a:r>
              <a:rPr lang="en-US" sz="2800" dirty="0"/>
              <a:t>- </a:t>
            </a:r>
            <a:r>
              <a:rPr lang="sr-Latn-CS" sz="2800" dirty="0"/>
              <a:t>  </a:t>
            </a:r>
            <a:r>
              <a:rPr lang="en-US" sz="2800" dirty="0"/>
              <a:t>+ </a:t>
            </a:r>
            <a:r>
              <a:rPr lang="sr-Latn-CS" sz="2800" dirty="0"/>
              <a:t>  </a:t>
            </a:r>
            <a:r>
              <a:rPr lang="en-US" sz="2800" dirty="0"/>
              <a:t>-</a:t>
            </a:r>
            <a:endParaRPr lang="sr-Latn-CS" sz="2800" dirty="0"/>
          </a:p>
          <a:p>
            <a:pPr>
              <a:buFont typeface="Wingdings" panose="05000000000000000000" pitchFamily="2" charset="2"/>
              <a:buNone/>
              <a:defRPr/>
            </a:pPr>
            <a:endParaRPr lang="sr-Latn-CS" sz="2000" dirty="0"/>
          </a:p>
        </p:txBody>
      </p:sp>
      <p:sp>
        <p:nvSpPr>
          <p:cNvPr id="15364" name="Rectangle 7">
            <a:extLst>
              <a:ext uri="{FF2B5EF4-FFF2-40B4-BE49-F238E27FC236}">
                <a16:creationId xmlns:a16="http://schemas.microsoft.com/office/drawing/2014/main" id="{48E0E2C4-FCE3-4C04-AB08-A576BF675E91}"/>
              </a:ext>
            </a:extLst>
          </p:cNvPr>
          <p:cNvSpPr>
            <a:spLocks noChangeArrowheads="1"/>
          </p:cNvSpPr>
          <p:nvPr/>
        </p:nvSpPr>
        <p:spPr bwMode="auto">
          <a:xfrm>
            <a:off x="990600" y="3124200"/>
            <a:ext cx="373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Zašto se ova funkcija naziva „željenom” a ne – stvarnom</a:t>
            </a:r>
            <a:r>
              <a:rPr lang="sr-Latn-CS" altLang="en-US"/>
              <a:t> </a:t>
            </a:r>
            <a:r>
              <a:rPr lang="en-US" altLang="en-US"/>
              <a:t>tražnjom?</a:t>
            </a:r>
            <a:endParaRPr lang="sr-Latn-CS" altLang="en-US"/>
          </a:p>
          <a:p>
            <a:pPr eaLnBrk="1" hangingPunct="1"/>
            <a:endParaRPr lang="sr-Latn-CS" altLang="en-US"/>
          </a:p>
          <a:p>
            <a:pPr eaLnBrk="1" hangingPunct="1"/>
            <a:endParaRPr lang="sr-Latn-CS" altLang="en-US"/>
          </a:p>
          <a:p>
            <a:pPr eaLnBrk="1" hangingPunct="1"/>
            <a:r>
              <a:rPr lang="en-US" altLang="en-US"/>
              <a:t>relacija pokazuje</a:t>
            </a:r>
            <a:r>
              <a:rPr lang="sr-Latn-CS" altLang="en-US"/>
              <a:t> </a:t>
            </a:r>
            <a:r>
              <a:rPr lang="pl-PL" altLang="en-US"/>
              <a:t>koliko bi privredni subjekti želeli da troše za datu </a:t>
            </a:r>
            <a:r>
              <a:rPr lang="en-US" altLang="en-US"/>
              <a:t>vrednost endogenih varijabli, što ne znači da</a:t>
            </a:r>
            <a:r>
              <a:rPr lang="sr-Latn-CS" altLang="en-US"/>
              <a:t> </a:t>
            </a:r>
            <a:r>
              <a:rPr lang="pl-PL" altLang="en-US"/>
              <a:t>će tako u stvari i biti.</a:t>
            </a:r>
            <a:endParaRPr lang="en-US" altLang="en-US"/>
          </a:p>
        </p:txBody>
      </p:sp>
      <p:pic>
        <p:nvPicPr>
          <p:cNvPr id="15365" name="Picture 3">
            <a:extLst>
              <a:ext uri="{FF2B5EF4-FFF2-40B4-BE49-F238E27FC236}">
                <a16:creationId xmlns:a16="http://schemas.microsoft.com/office/drawing/2014/main" id="{CC9D7BBF-92EC-4553-9D2A-8B501E72C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352800"/>
            <a:ext cx="3906838"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Box 6">
            <a:extLst>
              <a:ext uri="{FF2B5EF4-FFF2-40B4-BE49-F238E27FC236}">
                <a16:creationId xmlns:a16="http://schemas.microsoft.com/office/drawing/2014/main" id="{FB730AB1-3F8B-4D36-AAB8-A11E10E873B1}"/>
              </a:ext>
            </a:extLst>
          </p:cNvPr>
          <p:cNvSpPr txBox="1">
            <a:spLocks noChangeArrowheads="1"/>
          </p:cNvSpPr>
          <p:nvPr/>
        </p:nvSpPr>
        <p:spPr bwMode="auto">
          <a:xfrm>
            <a:off x="6553200" y="34290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ponuda</a:t>
            </a:r>
            <a:endParaRPr lang="en-US" altLang="en-US">
              <a:solidFill>
                <a:schemeClr val="bg1"/>
              </a:solidFill>
            </a:endParaRPr>
          </a:p>
        </p:txBody>
      </p:sp>
      <p:sp>
        <p:nvSpPr>
          <p:cNvPr id="6151" name="TextBox 7">
            <a:extLst>
              <a:ext uri="{FF2B5EF4-FFF2-40B4-BE49-F238E27FC236}">
                <a16:creationId xmlns:a16="http://schemas.microsoft.com/office/drawing/2014/main" id="{BA0BA44E-6F52-4CDF-AD80-EF77347F5118}"/>
              </a:ext>
            </a:extLst>
          </p:cNvPr>
          <p:cNvSpPr txBox="1">
            <a:spLocks noChangeArrowheads="1"/>
          </p:cNvSpPr>
          <p:nvPr/>
        </p:nvSpPr>
        <p:spPr bwMode="auto">
          <a:xfrm>
            <a:off x="7620000" y="44196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chemeClr val="bg1"/>
                </a:solidFill>
              </a:rPr>
              <a:t>Željena tražnja</a:t>
            </a:r>
            <a:endParaRPr lang="en-U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blinds(horizontal)">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blinds(horizontal)">
                                      <p:cBhvr>
                                        <p:cTn id="12"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8567-5768-4BCE-AF68-F0858315538F}"/>
              </a:ext>
            </a:extLst>
          </p:cNvPr>
          <p:cNvSpPr>
            <a:spLocks noGrp="1"/>
          </p:cNvSpPr>
          <p:nvPr>
            <p:ph type="title"/>
          </p:nvPr>
        </p:nvSpPr>
        <p:spPr/>
        <p:txBody>
          <a:bodyPr/>
          <a:lstStyle/>
          <a:p>
            <a:pPr>
              <a:defRPr/>
            </a:pPr>
            <a:r>
              <a:rPr lang="en-US" dirty="0" err="1"/>
              <a:t>Ključna</a:t>
            </a:r>
            <a:r>
              <a:rPr lang="en-US" dirty="0"/>
              <a:t> </a:t>
            </a:r>
            <a:r>
              <a:rPr lang="en-US" dirty="0" err="1"/>
              <a:t>razlika</a:t>
            </a:r>
            <a:r>
              <a:rPr lang="en-US" dirty="0"/>
              <a:t>: </a:t>
            </a:r>
            <a:r>
              <a:rPr lang="en-US" dirty="0" err="1"/>
              <a:t>skokovi</a:t>
            </a:r>
            <a:r>
              <a:rPr lang="en-US" dirty="0"/>
              <a:t> </a:t>
            </a:r>
            <a:r>
              <a:rPr lang="en-US" dirty="0" err="1"/>
              <a:t>ili</a:t>
            </a:r>
            <a:br>
              <a:rPr lang="en-US" dirty="0"/>
            </a:br>
            <a:r>
              <a:rPr lang="en-US" dirty="0" err="1"/>
              <a:t>pomeranje</a:t>
            </a:r>
            <a:r>
              <a:rPr lang="en-US" dirty="0"/>
              <a:t> </a:t>
            </a:r>
            <a:r>
              <a:rPr lang="en-US" dirty="0" err="1"/>
              <a:t>duž</a:t>
            </a:r>
            <a:r>
              <a:rPr lang="en-US" dirty="0"/>
              <a:t> </a:t>
            </a:r>
            <a:r>
              <a:rPr lang="en-US" i="1" dirty="0"/>
              <a:t>IS </a:t>
            </a:r>
            <a:r>
              <a:rPr lang="en-US" i="1" dirty="0" err="1"/>
              <a:t>krive</a:t>
            </a:r>
            <a:endParaRPr lang="en-US" dirty="0"/>
          </a:p>
        </p:txBody>
      </p:sp>
      <p:sp>
        <p:nvSpPr>
          <p:cNvPr id="3" name="Content Placeholder 2">
            <a:extLst>
              <a:ext uri="{FF2B5EF4-FFF2-40B4-BE49-F238E27FC236}">
                <a16:creationId xmlns:a16="http://schemas.microsoft.com/office/drawing/2014/main" id="{95EA7A6F-FD6A-4B00-AE86-10A0FC411C0D}"/>
              </a:ext>
            </a:extLst>
          </p:cNvPr>
          <p:cNvSpPr>
            <a:spLocks noGrp="1"/>
          </p:cNvSpPr>
          <p:nvPr>
            <p:ph sz="half" idx="1"/>
          </p:nvPr>
        </p:nvSpPr>
        <p:spPr>
          <a:xfrm>
            <a:off x="762000" y="4800600"/>
            <a:ext cx="7696200" cy="1219200"/>
          </a:xfrm>
        </p:spPr>
        <p:txBody>
          <a:bodyPr/>
          <a:lstStyle/>
          <a:p>
            <a:pPr>
              <a:defRPr/>
            </a:pPr>
            <a:r>
              <a:rPr lang="da-DK" dirty="0"/>
              <a:t>bilo koja </a:t>
            </a:r>
            <a:r>
              <a:rPr lang="sr-Latn-CS" dirty="0"/>
              <a:t>promena </a:t>
            </a:r>
            <a:r>
              <a:rPr lang="da-DK" dirty="0"/>
              <a:t>egzogenih</a:t>
            </a:r>
            <a:r>
              <a:rPr lang="sr-Latn-CS" dirty="0"/>
              <a:t> </a:t>
            </a:r>
            <a:r>
              <a:rPr lang="en-US" dirty="0" err="1"/>
              <a:t>varijabli</a:t>
            </a:r>
            <a:r>
              <a:rPr lang="en-US" dirty="0"/>
              <a:t> </a:t>
            </a:r>
            <a:r>
              <a:rPr lang="sr-Latn-CS" dirty="0"/>
              <a:t>ekspanzivnog tipa </a:t>
            </a:r>
            <a:r>
              <a:rPr lang="en-US" dirty="0" err="1"/>
              <a:t>pome</a:t>
            </a:r>
            <a:r>
              <a:rPr lang="sr-Latn-CS" dirty="0"/>
              <a:t>ra </a:t>
            </a:r>
            <a:r>
              <a:rPr lang="en-US" i="1" dirty="0"/>
              <a:t>IS </a:t>
            </a:r>
            <a:r>
              <a:rPr lang="en-US" i="1" dirty="0" err="1"/>
              <a:t>kriv</a:t>
            </a:r>
            <a:r>
              <a:rPr lang="sr-Latn-CS" i="1" dirty="0"/>
              <a:t>u udesno</a:t>
            </a:r>
            <a:r>
              <a:rPr lang="en-US" i="1" dirty="0"/>
              <a:t>.</a:t>
            </a:r>
            <a:endParaRPr lang="en-US" dirty="0"/>
          </a:p>
        </p:txBody>
      </p:sp>
      <p:pic>
        <p:nvPicPr>
          <p:cNvPr id="52228" name="Picture 2">
            <a:extLst>
              <a:ext uri="{FF2B5EF4-FFF2-40B4-BE49-F238E27FC236}">
                <a16:creationId xmlns:a16="http://schemas.microsoft.com/office/drawing/2014/main" id="{7B490515-0EB6-460E-B0FF-F30180B699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52600" y="1695450"/>
            <a:ext cx="6489700" cy="3035300"/>
          </a:xfr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C536A54-69F9-45BD-B21A-517B4D8F4E42}"/>
              </a:ext>
            </a:extLst>
          </p:cNvPr>
          <p:cNvSpPr>
            <a:spLocks noChangeArrowheads="1"/>
          </p:cNvSpPr>
          <p:nvPr/>
        </p:nvSpPr>
        <p:spPr bwMode="auto">
          <a:xfrm>
            <a:off x="838200" y="5867400"/>
            <a:ext cx="7620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s-ES" altLang="en-US" sz="2800" i="1"/>
              <a:t>DD = C(</a:t>
            </a:r>
            <a:r>
              <a:rPr lang="es-ES" altLang="en-US" sz="2800" i="1">
                <a:sym typeface="Symbol" panose="05050102010706020507" pitchFamily="18" charset="2"/>
              </a:rPr>
              <a:t></a:t>
            </a:r>
            <a:r>
              <a:rPr lang="es-ES" altLang="en-US" sz="2800" i="1"/>
              <a:t> , Y- </a:t>
            </a:r>
            <a:r>
              <a:rPr lang="sr-Latn-CS" altLang="en-US" sz="2800" i="1"/>
              <a:t>T</a:t>
            </a:r>
            <a:r>
              <a:rPr lang="es-ES" altLang="en-US" sz="2800" i="1"/>
              <a:t>) + I(q, r) + </a:t>
            </a:r>
            <a:r>
              <a:rPr lang="sr-Latn-CS" altLang="en-US" sz="2800" i="1"/>
              <a:t>G</a:t>
            </a:r>
            <a:r>
              <a:rPr lang="es-ES" altLang="en-US" sz="2800" i="1"/>
              <a:t>+ PTR(Y, Y*, </a:t>
            </a:r>
            <a:r>
              <a:rPr lang="es-ES" altLang="en-US" sz="2800" i="1">
                <a:sym typeface="Symbol" panose="05050102010706020507" pitchFamily="18" charset="2"/>
              </a:rPr>
              <a:t></a:t>
            </a:r>
            <a:r>
              <a:rPr lang="es-ES" altLang="en-US" sz="2800" i="1"/>
              <a:t>).</a:t>
            </a:r>
            <a:br>
              <a:rPr lang="es-ES" altLang="en-US" sz="2800" i="1"/>
            </a:br>
            <a:r>
              <a:rPr lang="sr-Latn-CS" altLang="en-US" sz="2800"/>
              <a:t>             </a:t>
            </a:r>
            <a:r>
              <a:rPr lang="en-US" altLang="en-US" sz="2800"/>
              <a:t>+</a:t>
            </a:r>
            <a:r>
              <a:rPr lang="sr-Latn-CS" altLang="en-US" sz="2800"/>
              <a:t>    </a:t>
            </a:r>
            <a:r>
              <a:rPr lang="en-US" altLang="en-US" sz="2800"/>
              <a:t> +</a:t>
            </a:r>
            <a:r>
              <a:rPr lang="sr-Latn-CS" altLang="en-US" sz="2800"/>
              <a:t>        </a:t>
            </a:r>
            <a:r>
              <a:rPr lang="en-US" altLang="en-US" sz="2800"/>
              <a:t>+</a:t>
            </a:r>
            <a:r>
              <a:rPr lang="sr-Latn-CS" altLang="en-US" sz="2800"/>
              <a:t> </a:t>
            </a:r>
            <a:r>
              <a:rPr lang="en-US" altLang="en-US" sz="2800"/>
              <a:t> </a:t>
            </a:r>
            <a:r>
              <a:rPr lang="sr-Latn-CS" altLang="en-US" sz="2800"/>
              <a:t>-</a:t>
            </a:r>
            <a:r>
              <a:rPr lang="en-US" altLang="en-US" sz="2800"/>
              <a:t> </a:t>
            </a:r>
            <a:r>
              <a:rPr lang="sr-Latn-CS" altLang="en-US" sz="2800"/>
              <a:t>     +          </a:t>
            </a:r>
            <a:r>
              <a:rPr lang="en-US" altLang="en-US" sz="2800"/>
              <a:t>- </a:t>
            </a:r>
            <a:r>
              <a:rPr lang="sr-Latn-CS" altLang="en-US" sz="2800"/>
              <a:t> </a:t>
            </a:r>
            <a:r>
              <a:rPr lang="en-US" altLang="en-US" sz="2800"/>
              <a:t>+ </a:t>
            </a:r>
            <a:r>
              <a:rPr lang="sr-Latn-CS" altLang="en-US" sz="2800"/>
              <a:t>  </a:t>
            </a:r>
            <a:r>
              <a:rPr lang="en-US" altLang="en-US" sz="2800"/>
              <a:t>-</a:t>
            </a:r>
            <a:br>
              <a:rPr lang="sr-Latn-CS" altLang="en-US" sz="2800"/>
            </a:b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C34F-51C0-4FF7-99AB-0DDBC924F5C1}"/>
              </a:ext>
            </a:extLst>
          </p:cNvPr>
          <p:cNvSpPr>
            <a:spLocks noGrp="1"/>
          </p:cNvSpPr>
          <p:nvPr>
            <p:ph type="title"/>
          </p:nvPr>
        </p:nvSpPr>
        <p:spPr/>
        <p:txBody>
          <a:bodyPr/>
          <a:lstStyle/>
          <a:p>
            <a:pPr>
              <a:defRPr/>
            </a:pPr>
            <a:r>
              <a:rPr lang="sr-Latn-CS" dirty="0"/>
              <a:t>Koje su to promene?</a:t>
            </a:r>
            <a:endParaRPr lang="en-US" dirty="0"/>
          </a:p>
        </p:txBody>
      </p:sp>
      <p:sp>
        <p:nvSpPr>
          <p:cNvPr id="3" name="Content Placeholder 2">
            <a:extLst>
              <a:ext uri="{FF2B5EF4-FFF2-40B4-BE49-F238E27FC236}">
                <a16:creationId xmlns:a16="http://schemas.microsoft.com/office/drawing/2014/main" id="{9A6F1AF0-51C1-46C6-BAE8-2A4844D1E36A}"/>
              </a:ext>
            </a:extLst>
          </p:cNvPr>
          <p:cNvSpPr>
            <a:spLocks noGrp="1"/>
          </p:cNvSpPr>
          <p:nvPr>
            <p:ph sz="half" idx="1"/>
          </p:nvPr>
        </p:nvSpPr>
        <p:spPr/>
        <p:txBody>
          <a:bodyPr/>
          <a:lstStyle/>
          <a:p>
            <a:pPr marL="514350" indent="-514350">
              <a:buFont typeface="+mj-lt"/>
              <a:buAutoNum type="arabicPeriod"/>
              <a:defRPr/>
            </a:pPr>
            <a:r>
              <a:rPr lang="sr-Latn-CS" dirty="0"/>
              <a:t>Fiskalna politika</a:t>
            </a:r>
          </a:p>
          <a:p>
            <a:pPr marL="514350" indent="-514350">
              <a:buFont typeface="+mj-lt"/>
              <a:buAutoNum type="arabicPeriod"/>
              <a:defRPr/>
            </a:pPr>
            <a:r>
              <a:rPr lang="sr-Latn-CS" dirty="0"/>
              <a:t>Promena bogatstva</a:t>
            </a:r>
          </a:p>
          <a:p>
            <a:pPr marL="514350" indent="-514350">
              <a:buFont typeface="+mj-lt"/>
              <a:buAutoNum type="arabicPeriod"/>
              <a:defRPr/>
            </a:pPr>
            <a:r>
              <a:rPr lang="sr-Latn-CS" dirty="0"/>
              <a:t>Promena očekivanja – </a:t>
            </a:r>
            <a:r>
              <a:rPr lang="sr-Latn-CS" i="1" dirty="0"/>
              <a:t>q</a:t>
            </a:r>
          </a:p>
          <a:p>
            <a:pPr marL="514350" indent="-514350">
              <a:buFont typeface="+mj-lt"/>
              <a:buAutoNum type="arabicPeriod"/>
              <a:defRPr/>
            </a:pPr>
            <a:r>
              <a:rPr lang="sr-Latn-CS" dirty="0"/>
              <a:t>Otvorenost privrede -</a:t>
            </a:r>
            <a:r>
              <a:rPr lang="sr-Latn-CS" dirty="0">
                <a:sym typeface="Symbol"/>
              </a:rPr>
              <a:t> i </a:t>
            </a:r>
            <a:r>
              <a:rPr lang="en-US" dirty="0">
                <a:sym typeface="Symbol"/>
              </a:rPr>
              <a:t>Y*</a:t>
            </a:r>
            <a:endParaRPr lang="en-US" dirty="0"/>
          </a:p>
        </p:txBody>
      </p:sp>
      <p:sp>
        <p:nvSpPr>
          <p:cNvPr id="4" name="Content Placeholder 3">
            <a:extLst>
              <a:ext uri="{FF2B5EF4-FFF2-40B4-BE49-F238E27FC236}">
                <a16:creationId xmlns:a16="http://schemas.microsoft.com/office/drawing/2014/main" id="{D8E57C4F-2ED9-4583-9874-F45A9C8F55A9}"/>
              </a:ext>
            </a:extLst>
          </p:cNvPr>
          <p:cNvSpPr>
            <a:spLocks noGrp="1"/>
          </p:cNvSpPr>
          <p:nvPr>
            <p:ph sz="half" idx="2"/>
          </p:nvPr>
        </p:nvSpPr>
        <p:spPr/>
        <p:txBody>
          <a:bodyPr/>
          <a:lstStyle/>
          <a:p>
            <a:pPr>
              <a:defRPr/>
            </a:pPr>
            <a:r>
              <a:rPr lang="sr-Latn-CS" dirty="0"/>
              <a:t>Promena kamatne stope ne menja </a:t>
            </a:r>
            <a:r>
              <a:rPr lang="sr-Latn-CS" i="1" dirty="0"/>
              <a:t>IS </a:t>
            </a:r>
            <a:r>
              <a:rPr lang="sr-Latn-CS" dirty="0"/>
              <a:t>krivu, SVE DRUGO PRAVI SKOKOVE!!!!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3CB48-84DE-456D-B5E5-F9330D9D284F}"/>
              </a:ext>
            </a:extLst>
          </p:cNvPr>
          <p:cNvSpPr>
            <a:spLocks noGrp="1"/>
          </p:cNvSpPr>
          <p:nvPr>
            <p:ph type="title"/>
          </p:nvPr>
        </p:nvSpPr>
        <p:spPr/>
        <p:txBody>
          <a:bodyPr/>
          <a:lstStyle/>
          <a:p>
            <a:pPr>
              <a:defRPr/>
            </a:pPr>
            <a:r>
              <a:rPr lang="en-US" dirty="0" err="1"/>
              <a:t>Tržište</a:t>
            </a:r>
            <a:r>
              <a:rPr lang="en-US" dirty="0"/>
              <a:t> </a:t>
            </a:r>
            <a:r>
              <a:rPr lang="en-US" dirty="0" err="1"/>
              <a:t>novca</a:t>
            </a:r>
            <a:r>
              <a:rPr lang="en-US" dirty="0"/>
              <a:t> </a:t>
            </a:r>
            <a:r>
              <a:rPr lang="en-US" dirty="0" err="1"/>
              <a:t>i</a:t>
            </a:r>
            <a:r>
              <a:rPr lang="en-US" dirty="0"/>
              <a:t> LM </a:t>
            </a:r>
            <a:r>
              <a:rPr lang="en-US" dirty="0" err="1"/>
              <a:t>kriva</a:t>
            </a:r>
            <a:br>
              <a:rPr lang="en-US" dirty="0"/>
            </a:br>
            <a:endParaRPr lang="en-US" dirty="0"/>
          </a:p>
        </p:txBody>
      </p:sp>
      <p:pic>
        <p:nvPicPr>
          <p:cNvPr id="54275" name="Picture 2">
            <a:extLst>
              <a:ext uri="{FF2B5EF4-FFF2-40B4-BE49-F238E27FC236}">
                <a16:creationId xmlns:a16="http://schemas.microsoft.com/office/drawing/2014/main" id="{5FFB044A-F483-4815-91BE-20F33392C9D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057400"/>
            <a:ext cx="7086600" cy="2460625"/>
          </a:xfr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B3BCE8F-FC85-4AAB-9513-C1B8DA60E548}"/>
              </a:ext>
            </a:extLst>
          </p:cNvPr>
          <p:cNvSpPr>
            <a:spLocks noChangeArrowheads="1"/>
          </p:cNvSpPr>
          <p:nvPr/>
        </p:nvSpPr>
        <p:spPr bwMode="auto">
          <a:xfrm>
            <a:off x="4648200" y="5068888"/>
            <a:ext cx="4038600"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r>
              <a:rPr lang="pl-PL" altLang="en-US"/>
              <a:t>Tražnja za realnim novcem = </a:t>
            </a:r>
            <a:r>
              <a:rPr lang="pl-PL" altLang="en-US" i="1"/>
              <a:t>L(Y, i),</a:t>
            </a:r>
          </a:p>
          <a:p>
            <a:pPr algn="ctr" eaLnBrk="1" hangingPunct="1"/>
            <a:r>
              <a:rPr lang="en-US" altLang="en-US"/>
              <a:t>                                             + -</a:t>
            </a:r>
          </a:p>
          <a:p>
            <a:pPr algn="ctr" eaLnBrk="1" hangingPunct="1"/>
            <a:r>
              <a:rPr lang="sr-Latn-CS" altLang="en-US"/>
              <a:t>Transakciona </a:t>
            </a:r>
            <a:r>
              <a:rPr lang="pl-PL" altLang="en-US"/>
              <a:t>= </a:t>
            </a:r>
            <a:r>
              <a:rPr lang="pl-PL" altLang="en-US" i="1"/>
              <a:t>L(Y)</a:t>
            </a:r>
            <a:br>
              <a:rPr lang="pl-PL" altLang="en-US" i="1"/>
            </a:br>
            <a:endParaRPr lang="pl-PL" altLang="en-US" i="1"/>
          </a:p>
          <a:p>
            <a:pPr algn="ctr" eaLnBrk="1" hangingPunct="1"/>
            <a:r>
              <a:rPr lang="sr-Latn-CS" altLang="en-US"/>
              <a:t> Špekulativna </a:t>
            </a:r>
            <a:r>
              <a:rPr lang="pl-PL" altLang="en-US"/>
              <a:t>= </a:t>
            </a:r>
            <a:r>
              <a:rPr lang="pl-PL" altLang="en-US" i="1"/>
              <a:t>L(i)</a:t>
            </a:r>
          </a:p>
          <a:p>
            <a:pPr algn="ctr" eaLnBrk="1" hangingPunct="1"/>
            <a:endParaRPr lang="pl-PL" altLang="en-US"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4">
                                            <p:txEl>
                                              <p:pRg st="2" end="2"/>
                                            </p:txEl>
                                          </p:spTgt>
                                        </p:tgtEl>
                                      </p:cBhvr>
                                      <p:by x="200000" y="200000"/>
                                    </p:animScale>
                                  </p:childTnLst>
                                </p:cTn>
                              </p:par>
                              <p:par>
                                <p:cTn id="7" presetID="6" presetClass="emph" presetSubtype="0" fill="hold" nodeType="withEffect">
                                  <p:stCondLst>
                                    <p:cond delay="0"/>
                                  </p:stCondLst>
                                  <p:childTnLst>
                                    <p:animScale>
                                      <p:cBhvr>
                                        <p:cTn id="8" dur="2000" fill="hold"/>
                                        <p:tgtEl>
                                          <p:spTgt spid="4">
                                            <p:txEl>
                                              <p:pRg st="3" end="3"/>
                                            </p:txEl>
                                          </p:spTgt>
                                        </p:tgtEl>
                                      </p:cBhvr>
                                      <p:by x="200000" y="200000"/>
                                    </p:animScale>
                                  </p:childTnLst>
                                </p:cTn>
                              </p:par>
                              <p:par>
                                <p:cTn id="9" presetID="64" presetClass="path" presetSubtype="0" accel="50000" decel="50000" fill="hold" grpId="0" nodeType="withEffect">
                                  <p:stCondLst>
                                    <p:cond delay="0"/>
                                  </p:stCondLst>
                                  <p:childTnLst>
                                    <p:animMotion origin="layout" path="M 0 0  L 0 -0.33295  E" pathEditMode="relative" ptsTypes="">
                                      <p:cBhvr>
                                        <p:cTn id="10" dur="2000" fill="hold"/>
                                        <p:tgtEl>
                                          <p:spTgt spid="4">
                                            <p:bg/>
                                          </p:spTgt>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33295  E" pathEditMode="relative" ptsTypes="">
                                      <p:cBhvr>
                                        <p:cTn id="12" dur="2000" fill="hold"/>
                                        <p:tgtEl>
                                          <p:spTgt spid="4">
                                            <p:txEl>
                                              <p:pRg st="0" end="0"/>
                                            </p:txEl>
                                          </p:spTgt>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33295  E" pathEditMode="relative" ptsTypes="">
                                      <p:cBhvr>
                                        <p:cTn id="14" dur="2000" fill="hold"/>
                                        <p:tgtEl>
                                          <p:spTgt spid="4">
                                            <p:txEl>
                                              <p:pRg st="1" end="1"/>
                                            </p:txEl>
                                          </p:spTgt>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33295  E" pathEditMode="relative" ptsTypes="">
                                      <p:cBhvr>
                                        <p:cTn id="16" dur="2000" fill="hold"/>
                                        <p:tgtEl>
                                          <p:spTgt spid="4">
                                            <p:txEl>
                                              <p:pRg st="2" end="2"/>
                                            </p:txEl>
                                          </p:spTgt>
                                        </p:tgtEl>
                                        <p:attrNameLst>
                                          <p:attrName>ppt_x</p:attrName>
                                          <p:attrName>ppt_y</p:attrName>
                                        </p:attrNameLst>
                                      </p:cBhvr>
                                    </p:animMotion>
                                  </p:childTnLst>
                                </p:cTn>
                              </p:par>
                              <p:par>
                                <p:cTn id="17" presetID="64" presetClass="path" presetSubtype="0" accel="50000" decel="50000" fill="hold" grpId="0" nodeType="withEffect">
                                  <p:stCondLst>
                                    <p:cond delay="0"/>
                                  </p:stCondLst>
                                  <p:childTnLst>
                                    <p:animMotion origin="layout" path="M 0 0  L 0 -0.33295  E" pathEditMode="relative" ptsTypes="">
                                      <p:cBhvr>
                                        <p:cTn id="18" dur="2000" fill="hold"/>
                                        <p:tgtEl>
                                          <p:spTgt spid="4">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4E727-32C0-42D6-9FFD-C01AEA2EFBC1}"/>
              </a:ext>
            </a:extLst>
          </p:cNvPr>
          <p:cNvSpPr>
            <a:spLocks noGrp="1"/>
          </p:cNvSpPr>
          <p:nvPr>
            <p:ph type="title"/>
          </p:nvPr>
        </p:nvSpPr>
        <p:spPr/>
        <p:txBody>
          <a:bodyPr/>
          <a:lstStyle/>
          <a:p>
            <a:r>
              <a:rPr lang="sr-Latn-RS" dirty="0"/>
              <a:t>Zašto da kupujem kad raste cena? Zar to nije nelogično? </a:t>
            </a:r>
            <a:endParaRPr lang="en-GB"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FCA2AB0-8CD7-4126-8E26-39426E8EDFDC}"/>
                  </a:ext>
                </a:extLst>
              </p:cNvPr>
              <p:cNvSpPr>
                <a:spLocks noGrp="1"/>
              </p:cNvSpPr>
              <p:nvPr>
                <p:ph idx="1"/>
              </p:nvPr>
            </p:nvSpPr>
            <p:spPr/>
            <p:txBody>
              <a:bodyPr/>
              <a:lstStyle/>
              <a:p>
                <a:r>
                  <a:rPr lang="sr-Latn-RS" dirty="0"/>
                  <a:t>Cena akcije= </a:t>
                </a:r>
                <a14:m>
                  <m:oMath xmlns:m="http://schemas.openxmlformats.org/officeDocument/2006/math">
                    <m:f>
                      <m:fPr>
                        <m:ctrlPr>
                          <a:rPr lang="sr-Latn-RS" i="1" smtClean="0">
                            <a:latin typeface="Cambria Math" panose="02040503050406030204" pitchFamily="18" charset="0"/>
                          </a:rPr>
                        </m:ctrlPr>
                      </m:fPr>
                      <m:num>
                        <m:r>
                          <a:rPr lang="sr-Latn-RS" b="0" i="1" smtClean="0">
                            <a:latin typeface="Cambria Math" panose="02040503050406030204" pitchFamily="18" charset="0"/>
                          </a:rPr>
                          <m:t>𝑑𝑖𝑣𝑖𝑑𝑒𝑛𝑑𝑎</m:t>
                        </m:r>
                      </m:num>
                      <m:den>
                        <m:r>
                          <a:rPr lang="sr-Latn-RS" b="0" i="1" smtClean="0">
                            <a:latin typeface="Cambria Math" panose="02040503050406030204" pitchFamily="18" charset="0"/>
                          </a:rPr>
                          <m:t>𝑘𝑎𝑚𝑎𝑡𝑛𝑎</m:t>
                        </m:r>
                        <m:r>
                          <a:rPr lang="sr-Latn-RS" b="0" i="1" smtClean="0">
                            <a:latin typeface="Cambria Math" panose="02040503050406030204" pitchFamily="18" charset="0"/>
                          </a:rPr>
                          <m:t> </m:t>
                        </m:r>
                        <m:r>
                          <a:rPr lang="sr-Latn-RS" b="0" i="1" smtClean="0">
                            <a:latin typeface="Cambria Math" panose="02040503050406030204" pitchFamily="18" charset="0"/>
                          </a:rPr>
                          <m:t>𝑠𝑡𝑜𝑝𝑎</m:t>
                        </m:r>
                      </m:den>
                    </m:f>
                    <m:r>
                      <a:rPr lang="sr-Latn-RS" b="0" i="0" smtClean="0">
                        <a:latin typeface="Cambria Math" panose="02040503050406030204" pitchFamily="18" charset="0"/>
                      </a:rPr>
                      <m:t>=</m:t>
                    </m:r>
                    <m:f>
                      <m:fPr>
                        <m:ctrlPr>
                          <a:rPr lang="sr-Latn-RS" b="0" i="1" smtClean="0">
                            <a:latin typeface="Cambria Math" panose="02040503050406030204" pitchFamily="18" charset="0"/>
                          </a:rPr>
                        </m:ctrlPr>
                      </m:fPr>
                      <m:num>
                        <m:r>
                          <a:rPr lang="sr-Latn-RS" b="0" i="1" smtClean="0">
                            <a:latin typeface="Cambria Math" panose="02040503050406030204" pitchFamily="18" charset="0"/>
                          </a:rPr>
                          <m:t>𝑃</m:t>
                        </m:r>
                      </m:num>
                      <m:den>
                        <m:r>
                          <a:rPr lang="sr-Latn-RS" b="0" i="1" smtClean="0">
                            <a:latin typeface="Cambria Math" panose="02040503050406030204" pitchFamily="18" charset="0"/>
                          </a:rPr>
                          <m:t>1+</m:t>
                        </m:r>
                        <m:r>
                          <a:rPr lang="sr-Latn-RS" b="0" i="1" smtClean="0">
                            <a:latin typeface="Cambria Math" panose="02040503050406030204" pitchFamily="18" charset="0"/>
                          </a:rPr>
                          <m:t>𝑖</m:t>
                        </m:r>
                      </m:den>
                    </m:f>
                  </m:oMath>
                </a14:m>
                <a:endParaRPr lang="sr-Latn-RS" dirty="0"/>
              </a:p>
              <a:p>
                <a:endParaRPr lang="sr-Latn-RS" dirty="0"/>
              </a:p>
              <a:p>
                <a:endParaRPr lang="en-GB" dirty="0"/>
              </a:p>
            </p:txBody>
          </p:sp>
        </mc:Choice>
        <mc:Fallback>
          <p:sp>
            <p:nvSpPr>
              <p:cNvPr id="3" name="Content Placeholder 2">
                <a:extLst>
                  <a:ext uri="{FF2B5EF4-FFF2-40B4-BE49-F238E27FC236}">
                    <a16:creationId xmlns:a16="http://schemas.microsoft.com/office/drawing/2014/main" id="{DFCA2AB0-8CD7-4126-8E26-39426E8EDFDC}"/>
                  </a:ext>
                </a:extLst>
              </p:cNvPr>
              <p:cNvSpPr>
                <a:spLocks noGrp="1" noRot="1" noChangeAspect="1" noMove="1" noResize="1" noEditPoints="1" noAdjustHandles="1" noChangeArrowheads="1" noChangeShapeType="1" noTextEdit="1"/>
              </p:cNvSpPr>
              <p:nvPr>
                <p:ph idx="1"/>
              </p:nvPr>
            </p:nvSpPr>
            <p:spPr>
              <a:blipFill>
                <a:blip r:embed="rId2"/>
                <a:stretch>
                  <a:fillRect l="-1050"/>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066FC80C-9A4E-4744-B8D3-A19662D2C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136" y="3048000"/>
            <a:ext cx="7482064" cy="3181350"/>
          </a:xfrm>
          <a:prstGeom prst="rect">
            <a:avLst/>
          </a:prstGeom>
        </p:spPr>
      </p:pic>
      <p:sp>
        <p:nvSpPr>
          <p:cNvPr id="9" name="TextBox 8">
            <a:extLst>
              <a:ext uri="{FF2B5EF4-FFF2-40B4-BE49-F238E27FC236}">
                <a16:creationId xmlns:a16="http://schemas.microsoft.com/office/drawing/2014/main" id="{1E03E0A4-AB8D-4BC0-BD75-F03D47BD9391}"/>
              </a:ext>
            </a:extLst>
          </p:cNvPr>
          <p:cNvSpPr txBox="1"/>
          <p:nvPr/>
        </p:nvSpPr>
        <p:spPr>
          <a:xfrm>
            <a:off x="2971800" y="3962400"/>
            <a:ext cx="990600" cy="369332"/>
          </a:xfrm>
          <a:prstGeom prst="rect">
            <a:avLst/>
          </a:prstGeom>
          <a:solidFill>
            <a:schemeClr val="tx1"/>
          </a:solidFill>
        </p:spPr>
        <p:txBody>
          <a:bodyPr wrap="square" rtlCol="0">
            <a:spAutoFit/>
          </a:bodyPr>
          <a:lstStyle/>
          <a:p>
            <a:r>
              <a:rPr lang="sr-Latn-RS" dirty="0">
                <a:solidFill>
                  <a:schemeClr val="bg1"/>
                </a:solidFill>
              </a:rPr>
              <a:t>CENA</a:t>
            </a:r>
            <a:endParaRPr lang="en-GB" dirty="0">
              <a:solidFill>
                <a:schemeClr val="bg1"/>
              </a:solidFill>
            </a:endParaRPr>
          </a:p>
        </p:txBody>
      </p:sp>
      <p:sp>
        <p:nvSpPr>
          <p:cNvPr id="10" name="TextBox 9">
            <a:extLst>
              <a:ext uri="{FF2B5EF4-FFF2-40B4-BE49-F238E27FC236}">
                <a16:creationId xmlns:a16="http://schemas.microsoft.com/office/drawing/2014/main" id="{5EB41B0C-8979-4CD5-8AD3-4839B3324388}"/>
              </a:ext>
            </a:extLst>
          </p:cNvPr>
          <p:cNvSpPr txBox="1"/>
          <p:nvPr/>
        </p:nvSpPr>
        <p:spPr>
          <a:xfrm>
            <a:off x="7162800" y="4724400"/>
            <a:ext cx="838200" cy="369332"/>
          </a:xfrm>
          <a:prstGeom prst="rect">
            <a:avLst/>
          </a:prstGeom>
          <a:solidFill>
            <a:schemeClr val="tx1"/>
          </a:solidFill>
        </p:spPr>
        <p:txBody>
          <a:bodyPr wrap="square" rtlCol="0">
            <a:spAutoFit/>
          </a:bodyPr>
          <a:lstStyle/>
          <a:p>
            <a:r>
              <a:rPr lang="sr-Latn-RS" dirty="0">
                <a:solidFill>
                  <a:schemeClr val="bg1"/>
                </a:solidFill>
              </a:rPr>
              <a:t>CENA</a:t>
            </a:r>
            <a:endParaRPr lang="en-GB" dirty="0">
              <a:solidFill>
                <a:schemeClr val="bg1"/>
              </a:solidFill>
            </a:endParaRPr>
          </a:p>
        </p:txBody>
      </p:sp>
      <p:sp>
        <p:nvSpPr>
          <p:cNvPr id="11" name="TextBox 10">
            <a:extLst>
              <a:ext uri="{FF2B5EF4-FFF2-40B4-BE49-F238E27FC236}">
                <a16:creationId xmlns:a16="http://schemas.microsoft.com/office/drawing/2014/main" id="{6FDB6E1D-14FC-4CE9-9B8C-AACCEB19B324}"/>
              </a:ext>
            </a:extLst>
          </p:cNvPr>
          <p:cNvSpPr txBox="1"/>
          <p:nvPr/>
        </p:nvSpPr>
        <p:spPr>
          <a:xfrm>
            <a:off x="685800" y="4724400"/>
            <a:ext cx="1143000" cy="646331"/>
          </a:xfrm>
          <a:prstGeom prst="rect">
            <a:avLst/>
          </a:prstGeom>
          <a:solidFill>
            <a:schemeClr val="tx1"/>
          </a:solidFill>
        </p:spPr>
        <p:txBody>
          <a:bodyPr wrap="square" rtlCol="0">
            <a:spAutoFit/>
          </a:bodyPr>
          <a:lstStyle/>
          <a:p>
            <a:r>
              <a:rPr lang="sr-Latn-RS" dirty="0">
                <a:solidFill>
                  <a:schemeClr val="bg1"/>
                </a:solidFill>
              </a:rPr>
              <a:t>Kamatna stopa</a:t>
            </a:r>
            <a:endParaRPr lang="en-GB" dirty="0">
              <a:solidFill>
                <a:schemeClr val="bg1"/>
              </a:solidFill>
            </a:endParaRPr>
          </a:p>
        </p:txBody>
      </p:sp>
      <p:sp>
        <p:nvSpPr>
          <p:cNvPr id="12" name="TextBox 11">
            <a:extLst>
              <a:ext uri="{FF2B5EF4-FFF2-40B4-BE49-F238E27FC236}">
                <a16:creationId xmlns:a16="http://schemas.microsoft.com/office/drawing/2014/main" id="{929566ED-25FC-4171-99DE-AC5523E67A09}"/>
              </a:ext>
            </a:extLst>
          </p:cNvPr>
          <p:cNvSpPr txBox="1"/>
          <p:nvPr/>
        </p:nvSpPr>
        <p:spPr>
          <a:xfrm>
            <a:off x="4648200" y="3697069"/>
            <a:ext cx="1676400" cy="646331"/>
          </a:xfrm>
          <a:prstGeom prst="rect">
            <a:avLst/>
          </a:prstGeom>
          <a:solidFill>
            <a:schemeClr val="tx1"/>
          </a:solidFill>
        </p:spPr>
        <p:txBody>
          <a:bodyPr wrap="square" rtlCol="0">
            <a:spAutoFit/>
          </a:bodyPr>
          <a:lstStyle/>
          <a:p>
            <a:pPr algn="ctr"/>
            <a:r>
              <a:rPr lang="sr-Latn-RS" dirty="0">
                <a:solidFill>
                  <a:schemeClr val="bg1"/>
                </a:solidFill>
              </a:rPr>
              <a:t>Kamatna stopa</a:t>
            </a:r>
            <a:endParaRPr lang="en-GB" dirty="0">
              <a:solidFill>
                <a:schemeClr val="bg1"/>
              </a:solidFill>
            </a:endParaRPr>
          </a:p>
        </p:txBody>
      </p:sp>
      <p:sp>
        <p:nvSpPr>
          <p:cNvPr id="13" name="TextBox 12">
            <a:extLst>
              <a:ext uri="{FF2B5EF4-FFF2-40B4-BE49-F238E27FC236}">
                <a16:creationId xmlns:a16="http://schemas.microsoft.com/office/drawing/2014/main" id="{75A6CF1E-98B9-421C-8E25-4FEF2A96AB36}"/>
              </a:ext>
            </a:extLst>
          </p:cNvPr>
          <p:cNvSpPr txBox="1"/>
          <p:nvPr/>
        </p:nvSpPr>
        <p:spPr>
          <a:xfrm>
            <a:off x="1676400" y="4785634"/>
            <a:ext cx="395464" cy="216932"/>
          </a:xfrm>
          <a:prstGeom prst="rect">
            <a:avLst/>
          </a:prstGeom>
          <a:solidFill>
            <a:schemeClr val="tx1"/>
          </a:solidFill>
        </p:spPr>
        <p:txBody>
          <a:bodyPr wrap="square" rtlCol="0">
            <a:spAutoFit/>
          </a:bodyPr>
          <a:lstStyle/>
          <a:p>
            <a:endParaRPr lang="en-GB" dirty="0">
              <a:solidFill>
                <a:schemeClr val="bg1"/>
              </a:solidFill>
            </a:endParaRPr>
          </a:p>
        </p:txBody>
      </p:sp>
    </p:spTree>
    <p:extLst>
      <p:ext uri="{BB962C8B-B14F-4D97-AF65-F5344CB8AC3E}">
        <p14:creationId xmlns:p14="http://schemas.microsoft.com/office/powerpoint/2010/main" val="1890489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8AEF-064B-483A-AF3C-DF76166D60F8}"/>
              </a:ext>
            </a:extLst>
          </p:cNvPr>
          <p:cNvSpPr>
            <a:spLocks noGrp="1"/>
          </p:cNvSpPr>
          <p:nvPr>
            <p:ph type="title"/>
          </p:nvPr>
        </p:nvSpPr>
        <p:spPr/>
        <p:txBody>
          <a:bodyPr/>
          <a:lstStyle/>
          <a:p>
            <a:pPr>
              <a:defRPr/>
            </a:pPr>
            <a:r>
              <a:rPr lang="en-US" dirty="0" err="1"/>
              <a:t>Termin</a:t>
            </a:r>
            <a:r>
              <a:rPr lang="en-US" dirty="0"/>
              <a:t> „</a:t>
            </a:r>
            <a:r>
              <a:rPr lang="en-US" i="1" dirty="0"/>
              <a:t>LM</a:t>
            </a:r>
            <a:r>
              <a:rPr lang="sr-Latn-CS" i="1" dirty="0"/>
              <a:t> kriva</a:t>
            </a:r>
            <a:r>
              <a:rPr lang="en-US" i="1" dirty="0"/>
              <a:t>”</a:t>
            </a:r>
            <a:r>
              <a:rPr lang="sr-Latn-CS" i="1" dirty="0"/>
              <a:t> </a:t>
            </a:r>
            <a:r>
              <a:rPr lang="en-US" i="1" dirty="0"/>
              <a:t> </a:t>
            </a:r>
            <a:endParaRPr lang="en-US" dirty="0"/>
          </a:p>
        </p:txBody>
      </p:sp>
      <p:sp>
        <p:nvSpPr>
          <p:cNvPr id="3" name="Content Placeholder 2">
            <a:extLst>
              <a:ext uri="{FF2B5EF4-FFF2-40B4-BE49-F238E27FC236}">
                <a16:creationId xmlns:a16="http://schemas.microsoft.com/office/drawing/2014/main" id="{08A15A2E-FB66-420D-80EB-69D19F6FF329}"/>
              </a:ext>
            </a:extLst>
          </p:cNvPr>
          <p:cNvSpPr>
            <a:spLocks noGrp="1"/>
          </p:cNvSpPr>
          <p:nvPr>
            <p:ph idx="1"/>
          </p:nvPr>
        </p:nvSpPr>
        <p:spPr/>
        <p:txBody>
          <a:bodyPr/>
          <a:lstStyle/>
          <a:p>
            <a:pPr>
              <a:defRPr/>
            </a:pPr>
            <a:r>
              <a:rPr lang="en-US" i="1" dirty="0"/>
              <a:t>u </a:t>
            </a:r>
            <a:r>
              <a:rPr lang="en-US" i="1" dirty="0" err="1"/>
              <a:t>svakoj</a:t>
            </a:r>
            <a:r>
              <a:rPr lang="en-US" i="1" dirty="0"/>
              <a:t> </a:t>
            </a:r>
            <a:r>
              <a:rPr lang="en-US" i="1" dirty="0" err="1"/>
              <a:t>tački</a:t>
            </a:r>
            <a:r>
              <a:rPr lang="en-US" i="1" dirty="0"/>
              <a:t> </a:t>
            </a:r>
            <a:r>
              <a:rPr lang="en-US" i="1" dirty="0" err="1"/>
              <a:t>duž</a:t>
            </a:r>
            <a:r>
              <a:rPr lang="sr-Latn-CS" i="1" dirty="0"/>
              <a:t> </a:t>
            </a:r>
            <a:r>
              <a:rPr lang="en-US" dirty="0" err="1"/>
              <a:t>krive</a:t>
            </a:r>
            <a:endParaRPr lang="sr-Latn-CS" dirty="0"/>
          </a:p>
          <a:p>
            <a:pPr>
              <a:defRPr/>
            </a:pPr>
            <a:r>
              <a:rPr lang="en-US" dirty="0" err="1"/>
              <a:t>tražnja</a:t>
            </a:r>
            <a:r>
              <a:rPr lang="en-US" dirty="0"/>
              <a:t> </a:t>
            </a:r>
            <a:r>
              <a:rPr lang="en-US" dirty="0" err="1"/>
              <a:t>za</a:t>
            </a:r>
            <a:r>
              <a:rPr lang="en-US" dirty="0"/>
              <a:t> </a:t>
            </a:r>
            <a:r>
              <a:rPr lang="en-US" dirty="0" err="1"/>
              <a:t>likvidnošću</a:t>
            </a:r>
            <a:r>
              <a:rPr lang="en-US" dirty="0"/>
              <a:t> (</a:t>
            </a:r>
            <a:r>
              <a:rPr lang="en-US" i="1" dirty="0"/>
              <a:t>L) </a:t>
            </a:r>
            <a:endParaRPr lang="sr-Latn-CS" i="1" dirty="0"/>
          </a:p>
          <a:p>
            <a:pPr>
              <a:defRPr/>
            </a:pPr>
            <a:r>
              <a:rPr lang="en-US" i="1" dirty="0" err="1"/>
              <a:t>izjednačava</a:t>
            </a:r>
            <a:r>
              <a:rPr lang="en-US" i="1" dirty="0"/>
              <a:t> </a:t>
            </a:r>
            <a:r>
              <a:rPr lang="en-US" i="1" dirty="0" err="1"/>
              <a:t>sa</a:t>
            </a:r>
            <a:r>
              <a:rPr lang="en-US" i="1" dirty="0"/>
              <a:t> </a:t>
            </a:r>
            <a:r>
              <a:rPr lang="en-US" i="1" dirty="0" err="1"/>
              <a:t>ponudom</a:t>
            </a:r>
            <a:r>
              <a:rPr lang="sr-Latn-CS" i="1" dirty="0"/>
              <a:t> </a:t>
            </a:r>
            <a:r>
              <a:rPr lang="vi-VN" dirty="0"/>
              <a:t>novčane mase (</a:t>
            </a:r>
            <a:r>
              <a:rPr lang="vi-VN" i="1" dirty="0"/>
              <a:t>M)</a:t>
            </a:r>
            <a:endParaRPr lang="sr-Latn-CS" i="1" dirty="0"/>
          </a:p>
          <a:p>
            <a:pPr>
              <a:defRPr/>
            </a:pPr>
            <a:endParaRPr lang="sr-Latn-CS" i="1" dirty="0"/>
          </a:p>
          <a:p>
            <a:pPr>
              <a:defRPr/>
            </a:pPr>
            <a:r>
              <a:rPr lang="pt-BR" b="1" dirty="0"/>
              <a:t>Ravnoteža </a:t>
            </a:r>
            <a:endParaRPr lang="sr-Latn-CS" b="1" dirty="0"/>
          </a:p>
          <a:p>
            <a:pPr>
              <a:buFont typeface="Wingdings" panose="05000000000000000000" pitchFamily="2" charset="2"/>
              <a:buNone/>
              <a:defRPr/>
            </a:pPr>
            <a:r>
              <a:rPr lang="sr-Latn-CS" b="1" i="1" dirty="0"/>
              <a:t>    M</a:t>
            </a:r>
            <a:r>
              <a:rPr lang="en-US" b="1" i="1" baseline="-25000" dirty="0"/>
              <a:t>1</a:t>
            </a:r>
            <a:r>
              <a:rPr lang="en-US" b="1" dirty="0"/>
              <a:t>/</a:t>
            </a:r>
            <a:r>
              <a:rPr lang="en-US" b="1" i="1" dirty="0" err="1"/>
              <a:t>P</a:t>
            </a:r>
            <a:r>
              <a:rPr lang="en-US" b="1" i="1" baseline="-25000" dirty="0" err="1"/>
              <a:t>1</a:t>
            </a:r>
            <a:r>
              <a:rPr lang="en-US" b="1" i="1" dirty="0"/>
              <a:t> = L(</a:t>
            </a:r>
            <a:r>
              <a:rPr lang="en-US" b="1" i="1" dirty="0" err="1"/>
              <a:t>Y</a:t>
            </a:r>
            <a:r>
              <a:rPr lang="en-US" b="1" i="1" baseline="-25000" dirty="0" err="1"/>
              <a:t>1</a:t>
            </a:r>
            <a:r>
              <a:rPr lang="en-US" b="1" i="1" dirty="0"/>
              <a:t>, </a:t>
            </a:r>
            <a:r>
              <a:rPr lang="en-US" b="1" i="1" dirty="0" err="1"/>
              <a:t>i</a:t>
            </a:r>
            <a:r>
              <a:rPr lang="en-US" b="1" i="1" dirty="0"/>
              <a:t>).</a:t>
            </a:r>
            <a:endParaRPr lang="en-US" dirty="0"/>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linds(horizont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096F3-211F-4E84-8D9D-FA3FDEBA5B37}"/>
              </a:ext>
            </a:extLst>
          </p:cNvPr>
          <p:cNvSpPr>
            <a:spLocks noGrp="1"/>
          </p:cNvSpPr>
          <p:nvPr>
            <p:ph type="title"/>
          </p:nvPr>
        </p:nvSpPr>
        <p:spPr/>
        <p:txBody>
          <a:bodyPr/>
          <a:lstStyle/>
          <a:p>
            <a:pPr>
              <a:defRPr/>
            </a:pPr>
            <a:r>
              <a:rPr lang="en-US" dirty="0" err="1"/>
              <a:t>Pravilo</a:t>
            </a:r>
            <a:r>
              <a:rPr lang="en-US" dirty="0"/>
              <a:t> o </a:t>
            </a:r>
            <a:r>
              <a:rPr lang="en-US" dirty="0" err="1"/>
              <a:t>konstantnosti</a:t>
            </a:r>
            <a:br>
              <a:rPr lang="en-US" dirty="0"/>
            </a:br>
            <a:r>
              <a:rPr lang="en-US" dirty="0" err="1"/>
              <a:t>novčane</a:t>
            </a:r>
            <a:r>
              <a:rPr lang="en-US" dirty="0"/>
              <a:t> </a:t>
            </a:r>
            <a:r>
              <a:rPr lang="en-US" dirty="0" err="1"/>
              <a:t>ponude</a:t>
            </a:r>
            <a:endParaRPr lang="en-US" dirty="0"/>
          </a:p>
        </p:txBody>
      </p:sp>
      <p:sp>
        <p:nvSpPr>
          <p:cNvPr id="3" name="Content Placeholder 2">
            <a:extLst>
              <a:ext uri="{FF2B5EF4-FFF2-40B4-BE49-F238E27FC236}">
                <a16:creationId xmlns:a16="http://schemas.microsoft.com/office/drawing/2014/main" id="{2142A685-670D-4E0E-8E9D-E9D7E522874D}"/>
              </a:ext>
            </a:extLst>
          </p:cNvPr>
          <p:cNvSpPr>
            <a:spLocks noGrp="1"/>
          </p:cNvSpPr>
          <p:nvPr>
            <p:ph sz="half" idx="1"/>
          </p:nvPr>
        </p:nvSpPr>
        <p:spPr/>
        <p:txBody>
          <a:bodyPr/>
          <a:lstStyle/>
          <a:p>
            <a:pPr>
              <a:defRPr/>
            </a:pPr>
            <a:r>
              <a:rPr lang="en-US" dirty="0" err="1"/>
              <a:t>vertikaln</a:t>
            </a:r>
            <a:r>
              <a:rPr lang="sr-Latn-CS" dirty="0"/>
              <a:t>a</a:t>
            </a:r>
            <a:r>
              <a:rPr lang="en-US" dirty="0"/>
              <a:t> </a:t>
            </a:r>
            <a:r>
              <a:rPr lang="en-US" dirty="0" err="1"/>
              <a:t>linij</a:t>
            </a:r>
            <a:r>
              <a:rPr lang="sr-Latn-CS" dirty="0"/>
              <a:t>a</a:t>
            </a:r>
            <a:r>
              <a:rPr lang="en-US" dirty="0"/>
              <a:t> </a:t>
            </a:r>
            <a:r>
              <a:rPr lang="en-US" dirty="0" err="1"/>
              <a:t>ponude</a:t>
            </a:r>
            <a:r>
              <a:rPr lang="sr-Latn-CS" dirty="0"/>
              <a:t> novca </a:t>
            </a:r>
          </a:p>
          <a:p>
            <a:pPr>
              <a:defRPr/>
            </a:pPr>
            <a:endParaRPr lang="sr-Latn-CS" dirty="0"/>
          </a:p>
          <a:p>
            <a:pPr>
              <a:defRPr/>
            </a:pPr>
            <a:r>
              <a:rPr lang="en-US" dirty="0"/>
              <a:t>BDP </a:t>
            </a:r>
            <a:r>
              <a:rPr lang="en-US" dirty="0" err="1"/>
              <a:t>pada</a:t>
            </a:r>
            <a:r>
              <a:rPr lang="en-US" dirty="0"/>
              <a:t> </a:t>
            </a:r>
            <a:r>
              <a:rPr lang="en-US" dirty="0" err="1"/>
              <a:t>sa</a:t>
            </a:r>
            <a:r>
              <a:rPr lang="sr-Latn-CS" dirty="0"/>
              <a:t> </a:t>
            </a:r>
            <a:r>
              <a:rPr lang="en-US" dirty="0" err="1"/>
              <a:t>rastom</a:t>
            </a:r>
            <a:r>
              <a:rPr lang="en-US" dirty="0"/>
              <a:t> </a:t>
            </a:r>
            <a:r>
              <a:rPr lang="en-US" dirty="0" err="1"/>
              <a:t>kamatne</a:t>
            </a:r>
            <a:endParaRPr lang="en-US" dirty="0"/>
          </a:p>
          <a:p>
            <a:pPr>
              <a:buFont typeface="Wingdings" panose="05000000000000000000" pitchFamily="2" charset="2"/>
              <a:buNone/>
              <a:defRPr/>
            </a:pPr>
            <a:r>
              <a:rPr lang="sr-Latn-CS" dirty="0"/>
              <a:t>    </a:t>
            </a:r>
            <a:r>
              <a:rPr lang="pt-BR" dirty="0"/>
              <a:t>stope. </a:t>
            </a:r>
            <a:endParaRPr lang="sr-Latn-CS" dirty="0"/>
          </a:p>
          <a:p>
            <a:pPr>
              <a:defRPr/>
            </a:pPr>
            <a:r>
              <a:rPr lang="pt-BR" b="1" dirty="0"/>
              <a:t>Ravnoteža </a:t>
            </a:r>
            <a:endParaRPr lang="sr-Latn-CS" b="1" dirty="0"/>
          </a:p>
          <a:p>
            <a:pPr>
              <a:buFont typeface="Wingdings" panose="05000000000000000000" pitchFamily="2" charset="2"/>
              <a:buNone/>
              <a:defRPr/>
            </a:pPr>
            <a:r>
              <a:rPr lang="sr-Latn-CS" b="1" i="1" dirty="0"/>
              <a:t>    M</a:t>
            </a:r>
            <a:r>
              <a:rPr lang="en-US" b="1" i="1" baseline="-25000" dirty="0"/>
              <a:t>1</a:t>
            </a:r>
            <a:r>
              <a:rPr lang="en-US" b="1" dirty="0"/>
              <a:t>/</a:t>
            </a:r>
            <a:r>
              <a:rPr lang="en-US" b="1" i="1" dirty="0" err="1"/>
              <a:t>P</a:t>
            </a:r>
            <a:r>
              <a:rPr lang="en-US" b="1" i="1" baseline="-25000" dirty="0" err="1"/>
              <a:t>1</a:t>
            </a:r>
            <a:r>
              <a:rPr lang="en-US" b="1" i="1" dirty="0"/>
              <a:t> = L(</a:t>
            </a:r>
            <a:r>
              <a:rPr lang="en-US" b="1" i="1" dirty="0" err="1"/>
              <a:t>Y</a:t>
            </a:r>
            <a:r>
              <a:rPr lang="en-US" b="1" i="1" baseline="-25000" dirty="0" err="1"/>
              <a:t>1</a:t>
            </a:r>
            <a:r>
              <a:rPr lang="en-US" b="1" i="1" dirty="0"/>
              <a:t>, </a:t>
            </a:r>
            <a:r>
              <a:rPr lang="en-US" b="1" i="1" dirty="0" err="1"/>
              <a:t>i</a:t>
            </a:r>
            <a:r>
              <a:rPr lang="en-US" b="1" i="1" dirty="0"/>
              <a:t>).</a:t>
            </a:r>
            <a:endParaRPr lang="en-US" dirty="0"/>
          </a:p>
        </p:txBody>
      </p:sp>
      <p:pic>
        <p:nvPicPr>
          <p:cNvPr id="8" name="Picture 2">
            <a:extLst>
              <a:ext uri="{FF2B5EF4-FFF2-40B4-BE49-F238E27FC236}">
                <a16:creationId xmlns:a16="http://schemas.microsoft.com/office/drawing/2014/main" id="{C6CC0921-A6C4-4CED-ACAE-815DB13F6B8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08600" y="1905000"/>
            <a:ext cx="7599363" cy="2638425"/>
          </a:xfr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16268 0.00763 L -0.41268 0.00763 " pathEditMode="relative" rAng="0" ptsTypes="AA">
                                      <p:cBhvr>
                                        <p:cTn id="6" dur="2000" fill="hold"/>
                                        <p:tgtEl>
                                          <p:spTgt spid="8"/>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A352F-ED97-42A0-A5A3-648BDC5D0132}"/>
              </a:ext>
            </a:extLst>
          </p:cNvPr>
          <p:cNvSpPr>
            <a:spLocks noGrp="1"/>
          </p:cNvSpPr>
          <p:nvPr>
            <p:ph type="title"/>
          </p:nvPr>
        </p:nvSpPr>
        <p:spPr/>
        <p:txBody>
          <a:bodyPr/>
          <a:lstStyle/>
          <a:p>
            <a:pPr>
              <a:defRPr/>
            </a:pPr>
            <a:r>
              <a:rPr lang="es-ES" dirty="0" err="1"/>
              <a:t>sada</a:t>
            </a:r>
            <a:r>
              <a:rPr lang="es-ES" dirty="0"/>
              <a:t> </a:t>
            </a:r>
            <a:r>
              <a:rPr lang="es-ES" dirty="0" err="1"/>
              <a:t>efekat</a:t>
            </a:r>
            <a:r>
              <a:rPr lang="es-ES" dirty="0"/>
              <a:t> </a:t>
            </a:r>
            <a:r>
              <a:rPr lang="es-ES" dirty="0" err="1"/>
              <a:t>rasta</a:t>
            </a:r>
            <a:r>
              <a:rPr lang="es-ES" dirty="0"/>
              <a:t> </a:t>
            </a:r>
            <a:r>
              <a:rPr lang="es-ES" dirty="0" err="1"/>
              <a:t>BDP</a:t>
            </a:r>
            <a:r>
              <a:rPr lang="es-ES" dirty="0"/>
              <a:t> </a:t>
            </a:r>
            <a:r>
              <a:rPr lang="es-ES" dirty="0" err="1"/>
              <a:t>sa</a:t>
            </a:r>
            <a:r>
              <a:rPr lang="es-ES" dirty="0"/>
              <a:t> </a:t>
            </a:r>
            <a:r>
              <a:rPr lang="es-ES" i="1" dirty="0"/>
              <a:t>Y </a:t>
            </a:r>
            <a:r>
              <a:rPr lang="es-ES" i="1" dirty="0" err="1"/>
              <a:t>na</a:t>
            </a:r>
            <a:r>
              <a:rPr lang="es-ES" i="1" dirty="0"/>
              <a:t> Y</a:t>
            </a:r>
            <a:r>
              <a:rPr lang="en-US" i="1" dirty="0"/>
              <a:t>’-  </a:t>
            </a:r>
            <a:r>
              <a:rPr lang="en-US" dirty="0" err="1"/>
              <a:t>nagib</a:t>
            </a:r>
            <a:r>
              <a:rPr lang="en-US" dirty="0"/>
              <a:t> LM </a:t>
            </a:r>
            <a:r>
              <a:rPr lang="en-US" dirty="0" err="1"/>
              <a:t>krive</a:t>
            </a:r>
            <a:endParaRPr lang="en-US" dirty="0"/>
          </a:p>
        </p:txBody>
      </p:sp>
      <p:sp>
        <p:nvSpPr>
          <p:cNvPr id="6" name="Content Placeholder 5">
            <a:extLst>
              <a:ext uri="{FF2B5EF4-FFF2-40B4-BE49-F238E27FC236}">
                <a16:creationId xmlns:a16="http://schemas.microsoft.com/office/drawing/2014/main" id="{CE96DF49-ED75-4CCC-B94C-8D3978A5F608}"/>
              </a:ext>
            </a:extLst>
          </p:cNvPr>
          <p:cNvSpPr>
            <a:spLocks noGrp="1"/>
          </p:cNvSpPr>
          <p:nvPr>
            <p:ph sz="half" idx="1"/>
          </p:nvPr>
        </p:nvSpPr>
        <p:spPr/>
        <p:txBody>
          <a:bodyPr/>
          <a:lstStyle/>
          <a:p>
            <a:pPr>
              <a:defRPr/>
            </a:pPr>
            <a:r>
              <a:rPr lang="vi-VN" dirty="0"/>
              <a:t>pozitivna korelacija između BDP i kamatne stope.</a:t>
            </a:r>
          </a:p>
          <a:p>
            <a:pPr>
              <a:defRPr/>
            </a:pPr>
            <a:r>
              <a:rPr lang="en-US" dirty="0"/>
              <a:t>To je </a:t>
            </a:r>
            <a:r>
              <a:rPr lang="en-US" b="1" i="1" dirty="0"/>
              <a:t>LM </a:t>
            </a:r>
            <a:r>
              <a:rPr lang="en-US" b="1" i="1" dirty="0" err="1"/>
              <a:t>kriva</a:t>
            </a:r>
            <a:r>
              <a:rPr lang="en-US" b="1" i="1" dirty="0"/>
              <a:t>.</a:t>
            </a:r>
          </a:p>
          <a:p>
            <a:pPr>
              <a:defRPr/>
            </a:pPr>
            <a:endParaRPr lang="en-US" b="1" i="1" dirty="0"/>
          </a:p>
          <a:p>
            <a:pPr>
              <a:defRPr/>
            </a:pPr>
            <a:r>
              <a:rPr lang="en-US" b="1" i="1" dirty="0" err="1"/>
              <a:t>Nagib</a:t>
            </a:r>
            <a:r>
              <a:rPr lang="en-US" b="1" i="1" dirty="0"/>
              <a:t> je</a:t>
            </a:r>
          </a:p>
          <a:p>
            <a:pPr>
              <a:buFont typeface="Wingdings" panose="05000000000000000000" pitchFamily="2" charset="2"/>
              <a:buNone/>
              <a:defRPr/>
            </a:pPr>
            <a:r>
              <a:rPr lang="en-US" b="1" i="1" dirty="0"/>
              <a:t>      BC      /    AC</a:t>
            </a:r>
          </a:p>
          <a:p>
            <a:pPr>
              <a:defRPr/>
            </a:pPr>
            <a:r>
              <a:rPr lang="en-US" b="1" i="1" dirty="0" err="1"/>
              <a:t>Rast</a:t>
            </a:r>
            <a:r>
              <a:rPr lang="en-US" b="1" i="1" dirty="0"/>
              <a:t>  </a:t>
            </a:r>
            <a:r>
              <a:rPr lang="en-US" b="1" i="1" dirty="0" err="1"/>
              <a:t>i</a:t>
            </a:r>
            <a:r>
              <a:rPr lang="en-US" b="1" i="1" dirty="0"/>
              <a:t>  /</a:t>
            </a:r>
            <a:r>
              <a:rPr lang="en-US" b="1" i="1" dirty="0" err="1"/>
              <a:t>rast</a:t>
            </a:r>
            <a:r>
              <a:rPr lang="en-US" b="1" i="1" dirty="0"/>
              <a:t> </a:t>
            </a:r>
            <a:r>
              <a:rPr lang="en-US" b="1" i="1" dirty="0" err="1"/>
              <a:t>BDP</a:t>
            </a:r>
            <a:endParaRPr lang="en-US" b="1" i="1" dirty="0"/>
          </a:p>
        </p:txBody>
      </p:sp>
      <p:pic>
        <p:nvPicPr>
          <p:cNvPr id="57348" name="Picture 3">
            <a:extLst>
              <a:ext uri="{FF2B5EF4-FFF2-40B4-BE49-F238E27FC236}">
                <a16:creationId xmlns:a16="http://schemas.microsoft.com/office/drawing/2014/main" id="{AF502BD9-A78B-4E55-89D6-9A810D48D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425" y="2133600"/>
            <a:ext cx="42703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1EBA8-A24C-4E94-87DF-FB9F1E5C153E}"/>
              </a:ext>
            </a:extLst>
          </p:cNvPr>
          <p:cNvSpPr>
            <a:spLocks noGrp="1"/>
          </p:cNvSpPr>
          <p:nvPr>
            <p:ph type="title"/>
          </p:nvPr>
        </p:nvSpPr>
        <p:spPr/>
        <p:txBody>
          <a:bodyPr/>
          <a:lstStyle/>
          <a:p>
            <a:pPr>
              <a:defRPr/>
            </a:pPr>
            <a:r>
              <a:rPr lang="en-US" dirty="0" err="1"/>
              <a:t>Od</a:t>
            </a:r>
            <a:r>
              <a:rPr lang="en-US" dirty="0"/>
              <a:t> </a:t>
            </a:r>
            <a:r>
              <a:rPr lang="sr-Latn-CS" dirty="0"/>
              <a:t>čega zavisi strmina </a:t>
            </a:r>
            <a:r>
              <a:rPr lang="sr-Latn-CS" i="1" dirty="0"/>
              <a:t>LM</a:t>
            </a:r>
            <a:endParaRPr lang="en-US" i="1" dirty="0"/>
          </a:p>
        </p:txBody>
      </p:sp>
      <p:sp>
        <p:nvSpPr>
          <p:cNvPr id="3" name="Content Placeholder 2">
            <a:extLst>
              <a:ext uri="{FF2B5EF4-FFF2-40B4-BE49-F238E27FC236}">
                <a16:creationId xmlns:a16="http://schemas.microsoft.com/office/drawing/2014/main" id="{B5E40FB3-CC77-4C71-AF3E-DEF310316B71}"/>
              </a:ext>
            </a:extLst>
          </p:cNvPr>
          <p:cNvSpPr>
            <a:spLocks noGrp="1"/>
          </p:cNvSpPr>
          <p:nvPr>
            <p:ph sz="half" idx="1"/>
          </p:nvPr>
        </p:nvSpPr>
        <p:spPr/>
        <p:txBody>
          <a:bodyPr/>
          <a:lstStyle/>
          <a:p>
            <a:pPr>
              <a:defRPr/>
            </a:pPr>
            <a:r>
              <a:rPr lang="sr-Latn-CS" dirty="0"/>
              <a:t>Dohodne elastičnosti </a:t>
            </a:r>
          </a:p>
          <a:p>
            <a:pPr>
              <a:defRPr/>
            </a:pPr>
            <a:endParaRPr lang="sr-Latn-CS" dirty="0"/>
          </a:p>
          <a:p>
            <a:pPr>
              <a:defRPr/>
            </a:pPr>
            <a:r>
              <a:rPr lang="sr-Latn-CS" dirty="0"/>
              <a:t>Elastičnosti na promenu kamatne stope</a:t>
            </a:r>
            <a:endParaRPr lang="en-US" dirty="0"/>
          </a:p>
        </p:txBody>
      </p:sp>
      <p:sp>
        <p:nvSpPr>
          <p:cNvPr id="4" name="Content Placeholder 3">
            <a:extLst>
              <a:ext uri="{FF2B5EF4-FFF2-40B4-BE49-F238E27FC236}">
                <a16:creationId xmlns:a16="http://schemas.microsoft.com/office/drawing/2014/main" id="{B3B9D1BF-9350-40D6-B42D-35ACE4F113A0}"/>
              </a:ext>
            </a:extLst>
          </p:cNvPr>
          <p:cNvSpPr>
            <a:spLocks noGrp="1"/>
          </p:cNvSpPr>
          <p:nvPr>
            <p:ph sz="half" idx="2"/>
          </p:nvPr>
        </p:nvSpPr>
        <p:spPr/>
        <p:txBody>
          <a:bodyPr/>
          <a:lstStyle/>
          <a:p>
            <a:pPr>
              <a:defRPr/>
            </a:pPr>
            <a:r>
              <a:rPr lang="sr-Latn-CS" dirty="0"/>
              <a:t>Što je veća dohodna elatičnost, linija je strmija</a:t>
            </a:r>
          </a:p>
          <a:p>
            <a:pPr>
              <a:defRPr/>
            </a:pPr>
            <a:endParaRPr lang="sr-Latn-CS" dirty="0"/>
          </a:p>
          <a:p>
            <a:pPr>
              <a:defRPr/>
            </a:pPr>
            <a:r>
              <a:rPr lang="sr-Latn-CS" dirty="0"/>
              <a:t>Što je veća elastičnost </a:t>
            </a:r>
            <a:r>
              <a:rPr lang="sr-Latn-CS" i="1" dirty="0"/>
              <a:t>i</a:t>
            </a:r>
            <a:r>
              <a:rPr lang="sr-Latn-CS" dirty="0"/>
              <a:t>, linija je položenija </a:t>
            </a:r>
          </a:p>
          <a:p>
            <a:pPr>
              <a:defRPr/>
            </a:pPr>
            <a:endParaRPr lang="en-US" dirty="0"/>
          </a:p>
        </p:txBody>
      </p:sp>
      <p:sp>
        <p:nvSpPr>
          <p:cNvPr id="58373" name="Rectangle 4">
            <a:extLst>
              <a:ext uri="{FF2B5EF4-FFF2-40B4-BE49-F238E27FC236}">
                <a16:creationId xmlns:a16="http://schemas.microsoft.com/office/drawing/2014/main" id="{C07AD453-4834-4E60-A400-15E19B6D2F44}"/>
              </a:ext>
            </a:extLst>
          </p:cNvPr>
          <p:cNvSpPr>
            <a:spLocks noChangeArrowheads="1"/>
          </p:cNvSpPr>
          <p:nvPr/>
        </p:nvSpPr>
        <p:spPr bwMode="auto">
          <a:xfrm>
            <a:off x="1905000" y="5334000"/>
            <a:ext cx="5715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sz="4400" b="1" i="1"/>
              <a:t> M</a:t>
            </a:r>
            <a:r>
              <a:rPr lang="en-US" altLang="en-US" sz="4400" b="1" i="1" baseline="-25000"/>
              <a:t>1</a:t>
            </a:r>
            <a:r>
              <a:rPr lang="en-US" altLang="en-US" sz="4400" b="1"/>
              <a:t>/</a:t>
            </a:r>
            <a:r>
              <a:rPr lang="en-US" altLang="en-US" sz="4400" b="1" i="1"/>
              <a:t>P</a:t>
            </a:r>
            <a:r>
              <a:rPr lang="en-US" altLang="en-US" sz="4400" b="1" i="1" baseline="-25000"/>
              <a:t>1</a:t>
            </a:r>
            <a:r>
              <a:rPr lang="en-US" altLang="en-US" sz="4400" b="1" i="1"/>
              <a:t> = L(Y</a:t>
            </a:r>
            <a:r>
              <a:rPr lang="en-US" altLang="en-US" sz="4400" b="1" i="1" baseline="-25000"/>
              <a:t>1</a:t>
            </a:r>
            <a:r>
              <a:rPr lang="en-US" altLang="en-US" sz="4400" b="1" i="1"/>
              <a:t>, i).</a:t>
            </a:r>
            <a:endParaRPr lang="en-US" altLang="en-US" sz="4400"/>
          </a:p>
        </p:txBody>
      </p:sp>
      <p:cxnSp>
        <p:nvCxnSpPr>
          <p:cNvPr id="58374" name="Straight Arrow Connector 5">
            <a:extLst>
              <a:ext uri="{FF2B5EF4-FFF2-40B4-BE49-F238E27FC236}">
                <a16:creationId xmlns:a16="http://schemas.microsoft.com/office/drawing/2014/main" id="{DCB576E4-9BD3-4BD0-8E14-44BF553C2977}"/>
              </a:ext>
            </a:extLst>
          </p:cNvPr>
          <p:cNvCxnSpPr>
            <a:cxnSpLocks noChangeShapeType="1"/>
          </p:cNvCxnSpPr>
          <p:nvPr/>
        </p:nvCxnSpPr>
        <p:spPr bwMode="auto">
          <a:xfrm>
            <a:off x="3048000" y="2895600"/>
            <a:ext cx="2133600" cy="2590800"/>
          </a:xfrm>
          <a:prstGeom prst="straightConnector1">
            <a:avLst/>
          </a:prstGeom>
          <a:noFill/>
          <a:ln w="4445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8375" name="Straight Arrow Connector 5">
            <a:extLst>
              <a:ext uri="{FF2B5EF4-FFF2-40B4-BE49-F238E27FC236}">
                <a16:creationId xmlns:a16="http://schemas.microsoft.com/office/drawing/2014/main" id="{4E15C6C1-1385-4DE1-B30C-BC968DA4A1F9}"/>
              </a:ext>
            </a:extLst>
          </p:cNvPr>
          <p:cNvCxnSpPr>
            <a:cxnSpLocks noChangeShapeType="1"/>
          </p:cNvCxnSpPr>
          <p:nvPr/>
        </p:nvCxnSpPr>
        <p:spPr bwMode="auto">
          <a:xfrm>
            <a:off x="1905000" y="3886200"/>
            <a:ext cx="4419600" cy="1676400"/>
          </a:xfrm>
          <a:prstGeom prst="straightConnector1">
            <a:avLst/>
          </a:prstGeom>
          <a:noFill/>
          <a:ln w="44450" algn="ctr">
            <a:solidFill>
              <a:srgbClr val="C00000"/>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BA65-0B9F-4914-9D74-4E4FAABC8E2C}"/>
              </a:ext>
            </a:extLst>
          </p:cNvPr>
          <p:cNvSpPr>
            <a:spLocks noGrp="1"/>
          </p:cNvSpPr>
          <p:nvPr>
            <p:ph type="title"/>
          </p:nvPr>
        </p:nvSpPr>
        <p:spPr/>
        <p:txBody>
          <a:bodyPr/>
          <a:lstStyle/>
          <a:p>
            <a:pPr>
              <a:defRPr/>
            </a:pPr>
            <a:r>
              <a:rPr lang="en-US" dirty="0" err="1"/>
              <a:t>Zona</a:t>
            </a:r>
            <a:r>
              <a:rPr lang="en-US" dirty="0"/>
              <a:t> van LM </a:t>
            </a:r>
            <a:r>
              <a:rPr lang="en-US" dirty="0" err="1"/>
              <a:t>krive</a:t>
            </a:r>
            <a:endParaRPr lang="en-US" dirty="0"/>
          </a:p>
        </p:txBody>
      </p:sp>
      <p:sp>
        <p:nvSpPr>
          <p:cNvPr id="3" name="Content Placeholder 2">
            <a:extLst>
              <a:ext uri="{FF2B5EF4-FFF2-40B4-BE49-F238E27FC236}">
                <a16:creationId xmlns:a16="http://schemas.microsoft.com/office/drawing/2014/main" id="{5894914D-8F28-485E-9209-94D5FDD8AE50}"/>
              </a:ext>
            </a:extLst>
          </p:cNvPr>
          <p:cNvSpPr>
            <a:spLocks noGrp="1"/>
          </p:cNvSpPr>
          <p:nvPr>
            <p:ph sz="half" idx="1"/>
          </p:nvPr>
        </p:nvSpPr>
        <p:spPr/>
        <p:txBody>
          <a:bodyPr/>
          <a:lstStyle/>
          <a:p>
            <a:pPr>
              <a:defRPr/>
            </a:pPr>
            <a:r>
              <a:rPr lang="sr-Latn-CS" dirty="0"/>
              <a:t>To je višak ponude ili višak tražnje za novcem</a:t>
            </a:r>
          </a:p>
          <a:p>
            <a:pPr>
              <a:defRPr/>
            </a:pPr>
            <a:endParaRPr lang="sr-Latn-CS" dirty="0"/>
          </a:p>
          <a:p>
            <a:pPr>
              <a:defRPr/>
            </a:pPr>
            <a:r>
              <a:rPr lang="sr-Latn-CS" dirty="0"/>
              <a:t>Ako poraste Y, pri istoj kamatnoj stopi CB nudi A a privreda traži C </a:t>
            </a:r>
            <a:endParaRPr lang="en-US" dirty="0"/>
          </a:p>
        </p:txBody>
      </p:sp>
      <p:pic>
        <p:nvPicPr>
          <p:cNvPr id="59396" name="Picture 2">
            <a:extLst>
              <a:ext uri="{FF2B5EF4-FFF2-40B4-BE49-F238E27FC236}">
                <a16:creationId xmlns:a16="http://schemas.microsoft.com/office/drawing/2014/main" id="{13C74722-D797-4611-8E9A-02D456D7E1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51724"/>
          <a:stretch>
            <a:fillRect/>
          </a:stretch>
        </p:blipFill>
        <p:spPr>
          <a:xfrm>
            <a:off x="4953000" y="1981200"/>
            <a:ext cx="3484563" cy="2489200"/>
          </a:xfrm>
          <a:noFill/>
          <a:extLst>
            <a:ext uri="{909E8E84-426E-40DD-AFC4-6F175D3DCCD1}">
              <a14:hiddenFill xmlns:a14="http://schemas.microsoft.com/office/drawing/2010/main">
                <a:solidFill>
                  <a:srgbClr val="FFFFFF"/>
                </a:solidFill>
              </a14:hiddenFill>
            </a:ext>
          </a:extLst>
        </p:spPr>
      </p:pic>
      <p:sp>
        <p:nvSpPr>
          <p:cNvPr id="59397" name="Rectangle 5">
            <a:extLst>
              <a:ext uri="{FF2B5EF4-FFF2-40B4-BE49-F238E27FC236}">
                <a16:creationId xmlns:a16="http://schemas.microsoft.com/office/drawing/2014/main" id="{2DBBD012-88C4-4D0A-ACBF-3F5C8DB44C90}"/>
              </a:ext>
            </a:extLst>
          </p:cNvPr>
          <p:cNvSpPr>
            <a:spLocks noChangeArrowheads="1"/>
          </p:cNvSpPr>
          <p:nvPr/>
        </p:nvSpPr>
        <p:spPr bwMode="auto">
          <a:xfrm>
            <a:off x="5410200" y="4724400"/>
            <a:ext cx="3276600" cy="14779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it-IT" altLang="en-US"/>
              <a:t>Šta se dešava sa privredom dok se nalazi van </a:t>
            </a:r>
            <a:r>
              <a:rPr lang="it-IT" altLang="en-US" i="1"/>
              <a:t>LM</a:t>
            </a:r>
            <a:r>
              <a:rPr lang="sr-Latn-CS" altLang="en-US" i="1"/>
              <a:t>  </a:t>
            </a:r>
            <a:r>
              <a:rPr lang="en-US" altLang="en-US"/>
              <a:t>krive?</a:t>
            </a:r>
            <a:endParaRPr lang="sr-Latn-CS" altLang="en-US"/>
          </a:p>
          <a:p>
            <a:pPr eaLnBrk="1" hangingPunct="1"/>
            <a:r>
              <a:rPr lang="sr-Latn-CS" altLang="en-US"/>
              <a:t>Višak tražnje navodi CB da podigne kamatnu stopu</a:t>
            </a:r>
          </a:p>
          <a:p>
            <a:pPr eaLnBrk="1" hangingPunct="1"/>
            <a:endParaRPr lang="sr-Latn-CS" altLang="en-US"/>
          </a:p>
        </p:txBody>
      </p:sp>
      <p:sp>
        <p:nvSpPr>
          <p:cNvPr id="7" name="Rectangle 6">
            <a:extLst>
              <a:ext uri="{FF2B5EF4-FFF2-40B4-BE49-F238E27FC236}">
                <a16:creationId xmlns:a16="http://schemas.microsoft.com/office/drawing/2014/main" id="{95F5CAFA-862B-46FF-9BDA-C5C65CD10E07}"/>
              </a:ext>
            </a:extLst>
          </p:cNvPr>
          <p:cNvSpPr>
            <a:spLocks noChangeArrowheads="1"/>
          </p:cNvSpPr>
          <p:nvPr/>
        </p:nvSpPr>
        <p:spPr bwMode="auto">
          <a:xfrm>
            <a:off x="4343400" y="5943600"/>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t>Ovo se dešava skoro trenutno, privreda je skoro uvek NA </a:t>
            </a:r>
            <a:r>
              <a:rPr lang="sr-Latn-CS" altLang="en-US" i="1"/>
              <a:t>LM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grpId="1" nodeType="clickEffect">
                                  <p:stCondLst>
                                    <p:cond delay="0"/>
                                  </p:stCondLst>
                                  <p:childTnLst>
                                    <p:animScale>
                                      <p:cBhvr>
                                        <p:cTn id="1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B78D-5E24-4BAB-B675-AABD5316694D}"/>
              </a:ext>
            </a:extLst>
          </p:cNvPr>
          <p:cNvSpPr>
            <a:spLocks noGrp="1"/>
          </p:cNvSpPr>
          <p:nvPr>
            <p:ph type="title"/>
          </p:nvPr>
        </p:nvSpPr>
        <p:spPr/>
        <p:txBody>
          <a:bodyPr/>
          <a:lstStyle/>
          <a:p>
            <a:pPr>
              <a:defRPr/>
            </a:pPr>
            <a:br>
              <a:rPr lang="pl-PL" dirty="0"/>
            </a:br>
            <a:r>
              <a:rPr lang="pl-PL" dirty="0"/>
              <a:t>ako postoji višak tražnje</a:t>
            </a:r>
            <a:endParaRPr lang="en-US" sz="2800" b="0" dirty="0"/>
          </a:p>
        </p:txBody>
      </p:sp>
      <p:sp>
        <p:nvSpPr>
          <p:cNvPr id="3" name="Content Placeholder 2">
            <a:extLst>
              <a:ext uri="{FF2B5EF4-FFF2-40B4-BE49-F238E27FC236}">
                <a16:creationId xmlns:a16="http://schemas.microsoft.com/office/drawing/2014/main" id="{0723220D-E1C8-4DA2-B6BA-F021B3FA6D2D}"/>
              </a:ext>
            </a:extLst>
          </p:cNvPr>
          <p:cNvSpPr>
            <a:spLocks noGrp="1"/>
          </p:cNvSpPr>
          <p:nvPr>
            <p:ph sz="half" idx="1"/>
          </p:nvPr>
        </p:nvSpPr>
        <p:spPr>
          <a:xfrm>
            <a:off x="838200" y="1981200"/>
            <a:ext cx="3695700" cy="4114800"/>
          </a:xfrm>
        </p:spPr>
        <p:txBody>
          <a:bodyPr/>
          <a:lstStyle/>
          <a:p>
            <a:pPr marL="514350" indent="-514350">
              <a:buFont typeface="+mj-lt"/>
              <a:buAutoNum type="arabicPeriod"/>
              <a:defRPr/>
            </a:pPr>
            <a:r>
              <a:rPr lang="en-US" sz="2400" dirty="0" err="1"/>
              <a:t>Banke</a:t>
            </a:r>
            <a:r>
              <a:rPr lang="sr-Latn-CS" sz="2400" dirty="0"/>
              <a:t> daju kredite i </a:t>
            </a:r>
            <a:r>
              <a:rPr lang="en-US" sz="2400" dirty="0"/>
              <a:t> </a:t>
            </a:r>
            <a:r>
              <a:rPr lang="en-US" sz="2400" dirty="0" err="1"/>
              <a:t>poveća</a:t>
            </a:r>
            <a:r>
              <a:rPr lang="sr-Latn-CS" sz="2400" dirty="0"/>
              <a:t>va</a:t>
            </a:r>
            <a:r>
              <a:rPr lang="en-US" sz="2400" dirty="0" err="1"/>
              <a:t>ju</a:t>
            </a:r>
            <a:r>
              <a:rPr lang="en-US" sz="2400" dirty="0"/>
              <a:t> </a:t>
            </a:r>
            <a:r>
              <a:rPr lang="en-US" sz="2400" dirty="0" err="1"/>
              <a:t>rezerve</a:t>
            </a:r>
            <a:r>
              <a:rPr lang="en-US" sz="2400" dirty="0"/>
              <a:t>. </a:t>
            </a:r>
            <a:endParaRPr lang="sr-Latn-CS" sz="2400" dirty="0"/>
          </a:p>
          <a:p>
            <a:pPr marL="514350" indent="-514350">
              <a:buFont typeface="+mj-lt"/>
              <a:buAutoNum type="arabicPeriod"/>
              <a:defRPr/>
            </a:pPr>
            <a:r>
              <a:rPr lang="pl-PL" sz="2400" dirty="0"/>
              <a:t>centralna banka  </a:t>
            </a:r>
            <a:br>
              <a:rPr lang="pl-PL" sz="2400" dirty="0"/>
            </a:br>
            <a:r>
              <a:rPr lang="sr-Latn-CS" sz="2400" dirty="0"/>
              <a:t>NE </a:t>
            </a:r>
            <a:r>
              <a:rPr lang="en-US" sz="2400" dirty="0" err="1"/>
              <a:t>povećava</a:t>
            </a:r>
            <a:r>
              <a:rPr lang="en-US" sz="2400" dirty="0"/>
              <a:t> </a:t>
            </a:r>
            <a:r>
              <a:rPr lang="en-US" sz="2400" dirty="0" err="1"/>
              <a:t>ponudu</a:t>
            </a:r>
            <a:r>
              <a:rPr lang="en-US" sz="2400" dirty="0"/>
              <a:t> </a:t>
            </a:r>
            <a:r>
              <a:rPr lang="en-US" sz="2400" dirty="0" err="1"/>
              <a:t>novca</a:t>
            </a:r>
            <a:r>
              <a:rPr lang="en-US" sz="2400" dirty="0"/>
              <a:t>. </a:t>
            </a:r>
            <a:endParaRPr lang="sr-Latn-CS" sz="2400" dirty="0"/>
          </a:p>
          <a:p>
            <a:pPr marL="514350" indent="-514350">
              <a:buFont typeface="+mj-lt"/>
              <a:buAutoNum type="arabicPeriod"/>
              <a:defRPr/>
            </a:pPr>
            <a:r>
              <a:rPr lang="en-US" sz="2400" dirty="0" err="1"/>
              <a:t>Rezultat</a:t>
            </a:r>
            <a:r>
              <a:rPr lang="en-US" sz="2400" dirty="0"/>
              <a:t> </a:t>
            </a:r>
            <a:r>
              <a:rPr lang="sr-Latn-CS" sz="2400" dirty="0"/>
              <a:t> - rast </a:t>
            </a:r>
            <a:r>
              <a:rPr lang="en-US" sz="2400" dirty="0" err="1"/>
              <a:t>kamatne</a:t>
            </a:r>
            <a:r>
              <a:rPr lang="en-US" sz="2400" dirty="0"/>
              <a:t> </a:t>
            </a:r>
            <a:r>
              <a:rPr lang="en-US" sz="2400" dirty="0" err="1"/>
              <a:t>stope</a:t>
            </a:r>
            <a:r>
              <a:rPr lang="sr-Latn-CS" sz="2400" dirty="0"/>
              <a:t> na tržištu novca </a:t>
            </a:r>
            <a:endParaRPr lang="en-US" sz="2400" dirty="0"/>
          </a:p>
        </p:txBody>
      </p:sp>
      <p:sp>
        <p:nvSpPr>
          <p:cNvPr id="4" name="Content Placeholder 3">
            <a:extLst>
              <a:ext uri="{FF2B5EF4-FFF2-40B4-BE49-F238E27FC236}">
                <a16:creationId xmlns:a16="http://schemas.microsoft.com/office/drawing/2014/main" id="{EB9E5B13-7F35-49B6-8365-EF8B1C5B82CA}"/>
              </a:ext>
            </a:extLst>
          </p:cNvPr>
          <p:cNvSpPr>
            <a:spLocks noGrp="1"/>
          </p:cNvSpPr>
          <p:nvPr>
            <p:ph sz="half" idx="2"/>
          </p:nvPr>
        </p:nvSpPr>
        <p:spPr/>
        <p:txBody>
          <a:bodyPr/>
          <a:lstStyle/>
          <a:p>
            <a:pPr>
              <a:defRPr/>
            </a:pPr>
            <a:endParaRPr lang="en-US" dirty="0"/>
          </a:p>
        </p:txBody>
      </p:sp>
      <p:pic>
        <p:nvPicPr>
          <p:cNvPr id="60421" name="Picture 2">
            <a:extLst>
              <a:ext uri="{FF2B5EF4-FFF2-40B4-BE49-F238E27FC236}">
                <a16:creationId xmlns:a16="http://schemas.microsoft.com/office/drawing/2014/main" id="{098BD8E2-DF06-44D2-87C1-FF0798D38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724"/>
          <a:stretch>
            <a:fillRect/>
          </a:stretch>
        </p:blipFill>
        <p:spPr bwMode="auto">
          <a:xfrm>
            <a:off x="4495800" y="2362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C7F4A60C-0591-4E9E-A116-B2DCB2ADE6BD}"/>
              </a:ext>
            </a:extLst>
          </p:cNvPr>
          <p:cNvSpPr>
            <a:spLocks noChangeArrowheads="1"/>
          </p:cNvSpPr>
          <p:nvPr/>
        </p:nvSpPr>
        <p:spPr bwMode="auto">
          <a:xfrm>
            <a:off x="6789738" y="39624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grpId="0" nodeType="clickEffect">
                                  <p:stCondLst>
                                    <p:cond delay="0"/>
                                  </p:stCondLst>
                                  <p:childTnLst>
                                    <p:animMotion origin="layout" path="M -0.00086 -0.01109 L -0.00173 -0.09988 " pathEditMode="relative" rAng="0" ptsTypes="AA">
                                      <p:cBhvr>
                                        <p:cTn id="6" dur="2000" fill="hold"/>
                                        <p:tgtEl>
                                          <p:spTgt spid="6"/>
                                        </p:tgtEl>
                                        <p:attrNameLst>
                                          <p:attrName>ppt_x</p:attrName>
                                          <p:attrName>ppt_y</p:attrName>
                                        </p:attrNameLst>
                                      </p:cBhvr>
                                      <p:rCtr x="-52" y="-44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0592A-C08D-4397-9028-5A777E9D2849}"/>
              </a:ext>
            </a:extLst>
          </p:cNvPr>
          <p:cNvSpPr>
            <a:spLocks noGrp="1"/>
          </p:cNvSpPr>
          <p:nvPr>
            <p:ph type="title"/>
          </p:nvPr>
        </p:nvSpPr>
        <p:spPr>
          <a:xfrm>
            <a:off x="457200" y="304800"/>
            <a:ext cx="8686800" cy="1431925"/>
          </a:xfrm>
        </p:spPr>
        <p:txBody>
          <a:bodyPr/>
          <a:lstStyle/>
          <a:p>
            <a:pPr>
              <a:defRPr/>
            </a:pPr>
            <a:r>
              <a:rPr lang="en-GB" dirty="0" err="1"/>
              <a:t>Kada</a:t>
            </a:r>
            <a:r>
              <a:rPr lang="en-GB" dirty="0"/>
              <a:t> se </a:t>
            </a:r>
            <a:r>
              <a:rPr lang="en-GB" dirty="0" err="1"/>
              <a:t>potrošnja</a:t>
            </a:r>
            <a:r>
              <a:rPr lang="en-GB" dirty="0"/>
              <a:t> </a:t>
            </a:r>
            <a:r>
              <a:rPr lang="en-GB" dirty="0" err="1"/>
              <a:t>nalazi</a:t>
            </a:r>
            <a:r>
              <a:rPr lang="en-GB" dirty="0"/>
              <a:t> </a:t>
            </a:r>
            <a:r>
              <a:rPr lang="en-GB" dirty="0" err="1"/>
              <a:t>ispod</a:t>
            </a:r>
            <a:r>
              <a:rPr lang="en-GB" dirty="0"/>
              <a:t> </a:t>
            </a:r>
            <a:r>
              <a:rPr lang="en-GB" dirty="0" err="1"/>
              <a:t>linije</a:t>
            </a:r>
            <a:r>
              <a:rPr lang="en-GB" dirty="0"/>
              <a:t> 45</a:t>
            </a:r>
            <a:r>
              <a:rPr lang="en-GB" baseline="30000" dirty="0"/>
              <a:t>0</a:t>
            </a:r>
            <a:r>
              <a:rPr lang="en-GB" dirty="0"/>
              <a:t>, </a:t>
            </a:r>
            <a:r>
              <a:rPr lang="en-GB" dirty="0" err="1"/>
              <a:t>domaćinstva</a:t>
            </a:r>
            <a:br>
              <a:rPr lang="en-GB" dirty="0"/>
            </a:br>
            <a:endParaRPr lang="en-GB" dirty="0"/>
          </a:p>
        </p:txBody>
      </p:sp>
      <p:sp>
        <p:nvSpPr>
          <p:cNvPr id="3" name="Content Placeholder 2">
            <a:extLst>
              <a:ext uri="{FF2B5EF4-FFF2-40B4-BE49-F238E27FC236}">
                <a16:creationId xmlns:a16="http://schemas.microsoft.com/office/drawing/2014/main" id="{9859073B-163E-447D-9133-7FAD07976C24}"/>
              </a:ext>
            </a:extLst>
          </p:cNvPr>
          <p:cNvSpPr>
            <a:spLocks noGrp="1"/>
          </p:cNvSpPr>
          <p:nvPr>
            <p:ph sz="half" idx="1"/>
          </p:nvPr>
        </p:nvSpPr>
        <p:spPr/>
        <p:txBody>
          <a:bodyPr/>
          <a:lstStyle/>
          <a:p>
            <a:pPr lvl="1">
              <a:defRPr/>
            </a:pPr>
            <a:r>
              <a:rPr lang="en-GB" dirty="0" err="1"/>
              <a:t>sve</a:t>
            </a:r>
            <a:r>
              <a:rPr lang="en-GB" dirty="0"/>
              <a:t> </a:t>
            </a:r>
            <a:r>
              <a:rPr lang="en-GB" dirty="0" err="1"/>
              <a:t>više</a:t>
            </a:r>
            <a:r>
              <a:rPr lang="en-GB" dirty="0"/>
              <a:t> </a:t>
            </a:r>
            <a:r>
              <a:rPr lang="en-GB" dirty="0" err="1"/>
              <a:t>troše</a:t>
            </a:r>
            <a:r>
              <a:rPr lang="en-GB" dirty="0"/>
              <a:t> </a:t>
            </a:r>
            <a:r>
              <a:rPr lang="en-GB" dirty="0" err="1"/>
              <a:t>kako</a:t>
            </a:r>
            <a:r>
              <a:rPr lang="en-GB" dirty="0"/>
              <a:t> </a:t>
            </a:r>
            <a:r>
              <a:rPr lang="en-GB" dirty="0" err="1"/>
              <a:t>dohodak</a:t>
            </a:r>
            <a:r>
              <a:rPr lang="en-GB" dirty="0"/>
              <a:t> </a:t>
            </a:r>
            <a:r>
              <a:rPr lang="en-GB" dirty="0" err="1"/>
              <a:t>raste</a:t>
            </a:r>
            <a:endParaRPr lang="en-GB" dirty="0"/>
          </a:p>
          <a:p>
            <a:pPr lvl="1">
              <a:defRPr/>
            </a:pPr>
            <a:r>
              <a:rPr lang="en-GB" dirty="0" err="1"/>
              <a:t>sve</a:t>
            </a:r>
            <a:r>
              <a:rPr lang="en-GB" dirty="0"/>
              <a:t> </a:t>
            </a:r>
            <a:r>
              <a:rPr lang="en-GB" dirty="0" err="1"/>
              <a:t>manje</a:t>
            </a:r>
            <a:r>
              <a:rPr lang="en-GB" dirty="0"/>
              <a:t> </a:t>
            </a:r>
            <a:r>
              <a:rPr lang="en-GB" dirty="0" err="1"/>
              <a:t>troše</a:t>
            </a:r>
            <a:r>
              <a:rPr lang="en-GB" dirty="0"/>
              <a:t> </a:t>
            </a:r>
            <a:r>
              <a:rPr lang="en-GB" dirty="0" err="1"/>
              <a:t>kako</a:t>
            </a:r>
            <a:r>
              <a:rPr lang="en-GB" dirty="0"/>
              <a:t> </a:t>
            </a:r>
            <a:r>
              <a:rPr lang="en-GB" dirty="0" err="1"/>
              <a:t>dohodak</a:t>
            </a:r>
            <a:r>
              <a:rPr lang="en-GB" dirty="0"/>
              <a:t> </a:t>
            </a:r>
            <a:r>
              <a:rPr lang="en-GB" dirty="0" err="1"/>
              <a:t>raste</a:t>
            </a:r>
            <a:r>
              <a:rPr lang="en-GB" dirty="0"/>
              <a:t> </a:t>
            </a:r>
          </a:p>
          <a:p>
            <a:pPr lvl="1">
              <a:defRPr/>
            </a:pPr>
            <a:r>
              <a:rPr lang="en-US" dirty="0" err="1"/>
              <a:t>štede</a:t>
            </a:r>
            <a:r>
              <a:rPr lang="en-US" dirty="0"/>
              <a:t> </a:t>
            </a:r>
            <a:r>
              <a:rPr lang="en-US" dirty="0" err="1"/>
              <a:t>celokupni</a:t>
            </a:r>
            <a:r>
              <a:rPr lang="en-US" dirty="0"/>
              <a:t> </a:t>
            </a:r>
            <a:r>
              <a:rPr lang="en-US" dirty="0" err="1"/>
              <a:t>prirast</a:t>
            </a:r>
            <a:r>
              <a:rPr lang="en-US" dirty="0"/>
              <a:t> </a:t>
            </a:r>
            <a:r>
              <a:rPr lang="en-US" dirty="0" err="1"/>
              <a:t>dohotka</a:t>
            </a:r>
            <a:endParaRPr lang="en-GB" dirty="0"/>
          </a:p>
          <a:p>
            <a:pPr lvl="1">
              <a:defRPr/>
            </a:pPr>
            <a:r>
              <a:rPr lang="en-US" dirty="0" err="1"/>
              <a:t>zadužuju</a:t>
            </a:r>
            <a:r>
              <a:rPr lang="en-US" dirty="0"/>
              <a:t> se </a:t>
            </a:r>
            <a:endParaRPr lang="en-GB" dirty="0"/>
          </a:p>
          <a:p>
            <a:pPr>
              <a:defRPr/>
            </a:pPr>
            <a:r>
              <a:rPr lang="en-US" dirty="0"/>
              <a:t> </a:t>
            </a:r>
            <a:endParaRPr lang="en-GB" dirty="0"/>
          </a:p>
        </p:txBody>
      </p:sp>
      <p:pic>
        <p:nvPicPr>
          <p:cNvPr id="6" name="Content Placeholder 5" descr="clip_image00763.jpg">
            <a:extLst>
              <a:ext uri="{FF2B5EF4-FFF2-40B4-BE49-F238E27FC236}">
                <a16:creationId xmlns:a16="http://schemas.microsoft.com/office/drawing/2014/main" id="{A05D589B-3A11-468B-9537-B6640A7B63F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6400" y="1714500"/>
            <a:ext cx="3028950" cy="3009900"/>
          </a:xfrm>
        </p:spPr>
      </p:pic>
      <p:sp>
        <p:nvSpPr>
          <p:cNvPr id="4" name="Rectangle 3">
            <a:extLst>
              <a:ext uri="{FF2B5EF4-FFF2-40B4-BE49-F238E27FC236}">
                <a16:creationId xmlns:a16="http://schemas.microsoft.com/office/drawing/2014/main" id="{B6A9A116-E3C5-4BF0-801A-85CBC64A07C3}"/>
              </a:ext>
            </a:extLst>
          </p:cNvPr>
          <p:cNvSpPr>
            <a:spLocks noChangeArrowheads="1"/>
          </p:cNvSpPr>
          <p:nvPr/>
        </p:nvSpPr>
        <p:spPr bwMode="auto">
          <a:xfrm>
            <a:off x="1066800" y="2895600"/>
            <a:ext cx="3505200" cy="7620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sp>
        <p:nvSpPr>
          <p:cNvPr id="7" name="Rectangle 6">
            <a:extLst>
              <a:ext uri="{FF2B5EF4-FFF2-40B4-BE49-F238E27FC236}">
                <a16:creationId xmlns:a16="http://schemas.microsoft.com/office/drawing/2014/main" id="{74A62A90-EF63-4655-8570-13479454B350}"/>
              </a:ext>
            </a:extLst>
          </p:cNvPr>
          <p:cNvSpPr/>
          <p:nvPr/>
        </p:nvSpPr>
        <p:spPr>
          <a:xfrm>
            <a:off x="5029200" y="4953000"/>
            <a:ext cx="3798888" cy="1384300"/>
          </a:xfrm>
          <a:prstGeom prst="rect">
            <a:avLst/>
          </a:prstGeom>
        </p:spPr>
        <p:txBody>
          <a:bodyPr>
            <a:spAutoFit/>
          </a:bodyPr>
          <a:lstStyle/>
          <a:p>
            <a:pPr>
              <a:defRPr/>
            </a:pPr>
            <a:r>
              <a:rPr lang="en-GB" sz="2800" kern="0" dirty="0" err="1">
                <a:solidFill>
                  <a:srgbClr val="FFFFFF"/>
                </a:solidFill>
                <a:effectLst>
                  <a:outerShdw blurRad="38100" dist="38100" dir="2700000" algn="tl">
                    <a:srgbClr val="000000"/>
                  </a:outerShdw>
                </a:effectLst>
                <a:latin typeface="Tahoma"/>
                <a:cs typeface="+mn-cs"/>
              </a:rPr>
              <a:t>odatle</a:t>
            </a:r>
            <a:r>
              <a:rPr lang="en-GB" sz="2800" kern="0" dirty="0">
                <a:solidFill>
                  <a:srgbClr val="FFFFFF"/>
                </a:solidFill>
                <a:effectLst>
                  <a:outerShdw blurRad="38100" dist="38100" dir="2700000" algn="tl">
                    <a:srgbClr val="000000"/>
                  </a:outerShdw>
                </a:effectLst>
                <a:latin typeface="Tahoma"/>
                <a:cs typeface="+mn-cs"/>
              </a:rPr>
              <a:t> je </a:t>
            </a:r>
            <a:r>
              <a:rPr lang="en-GB" sz="2800" kern="0" dirty="0" err="1">
                <a:solidFill>
                  <a:srgbClr val="FFFFFF"/>
                </a:solidFill>
                <a:effectLst>
                  <a:outerShdw blurRad="38100" dist="38100" dir="2700000" algn="tl">
                    <a:srgbClr val="000000"/>
                  </a:outerShdw>
                </a:effectLst>
                <a:latin typeface="Tahoma"/>
                <a:cs typeface="+mn-cs"/>
              </a:rPr>
              <a:t>Kejnz</a:t>
            </a:r>
            <a:r>
              <a:rPr lang="en-GB" sz="2800" kern="0" dirty="0">
                <a:solidFill>
                  <a:srgbClr val="FFFFFF"/>
                </a:solidFill>
                <a:effectLst>
                  <a:outerShdw blurRad="38100" dist="38100" dir="2700000" algn="tl">
                    <a:srgbClr val="000000"/>
                  </a:outerShdw>
                </a:effectLst>
                <a:latin typeface="Tahoma"/>
                <a:cs typeface="+mn-cs"/>
              </a:rPr>
              <a:t> </a:t>
            </a:r>
            <a:r>
              <a:rPr lang="en-GB" sz="2800" kern="0" dirty="0" err="1">
                <a:solidFill>
                  <a:srgbClr val="FFFFFF"/>
                </a:solidFill>
                <a:effectLst>
                  <a:outerShdw blurRad="38100" dist="38100" dir="2700000" algn="tl">
                    <a:srgbClr val="000000"/>
                  </a:outerShdw>
                </a:effectLst>
                <a:latin typeface="Tahoma"/>
                <a:cs typeface="+mn-cs"/>
              </a:rPr>
              <a:t>izvukao</a:t>
            </a:r>
            <a:r>
              <a:rPr lang="en-GB" sz="2800" kern="0" dirty="0">
                <a:solidFill>
                  <a:srgbClr val="FFFFFF"/>
                </a:solidFill>
                <a:effectLst>
                  <a:outerShdw blurRad="38100" dist="38100" dir="2700000" algn="tl">
                    <a:srgbClr val="000000"/>
                  </a:outerShdw>
                </a:effectLst>
                <a:latin typeface="Tahoma"/>
                <a:cs typeface="+mn-cs"/>
              </a:rPr>
              <a:t> </a:t>
            </a:r>
            <a:r>
              <a:rPr lang="en-GB" sz="2800" kern="0" dirty="0" err="1">
                <a:solidFill>
                  <a:srgbClr val="FFFFFF"/>
                </a:solidFill>
                <a:effectLst>
                  <a:outerShdw blurRad="38100" dist="38100" dir="2700000" algn="tl">
                    <a:srgbClr val="000000"/>
                  </a:outerShdw>
                </a:effectLst>
                <a:latin typeface="Tahoma"/>
                <a:cs typeface="+mn-cs"/>
              </a:rPr>
              <a:t>zaključak</a:t>
            </a:r>
            <a:r>
              <a:rPr lang="en-GB" sz="2800" kern="0" dirty="0">
                <a:solidFill>
                  <a:srgbClr val="FFFFFF"/>
                </a:solidFill>
                <a:effectLst>
                  <a:outerShdw blurRad="38100" dist="38100" dir="2700000" algn="tl">
                    <a:srgbClr val="000000"/>
                  </a:outerShdw>
                </a:effectLst>
                <a:latin typeface="Tahoma"/>
                <a:cs typeface="+mn-cs"/>
              </a:rPr>
              <a:t> o </a:t>
            </a:r>
            <a:r>
              <a:rPr lang="en-GB" sz="2800" kern="0" dirty="0" err="1">
                <a:solidFill>
                  <a:srgbClr val="FFFFFF"/>
                </a:solidFill>
                <a:effectLst>
                  <a:outerShdw blurRad="38100" dist="38100" dir="2700000" algn="tl">
                    <a:srgbClr val="000000"/>
                  </a:outerShdw>
                </a:effectLst>
                <a:latin typeface="Tahoma"/>
                <a:cs typeface="+mn-cs"/>
              </a:rPr>
              <a:t>sekularnoj</a:t>
            </a:r>
            <a:r>
              <a:rPr lang="en-GB" sz="2800" kern="0" dirty="0">
                <a:solidFill>
                  <a:srgbClr val="FFFFFF"/>
                </a:solidFill>
                <a:effectLst>
                  <a:outerShdw blurRad="38100" dist="38100" dir="2700000" algn="tl">
                    <a:srgbClr val="000000"/>
                  </a:outerShdw>
                </a:effectLst>
                <a:latin typeface="Tahoma"/>
                <a:cs typeface="+mn-cs"/>
              </a:rPr>
              <a:t> </a:t>
            </a:r>
            <a:r>
              <a:rPr lang="en-GB" sz="2800" kern="0" dirty="0" err="1">
                <a:solidFill>
                  <a:srgbClr val="FFFFFF"/>
                </a:solidFill>
                <a:effectLst>
                  <a:outerShdw blurRad="38100" dist="38100" dir="2700000" algn="tl">
                    <a:srgbClr val="000000"/>
                  </a:outerShdw>
                </a:effectLst>
                <a:latin typeface="Tahoma"/>
                <a:cs typeface="+mn-cs"/>
              </a:rPr>
              <a:t>stagnaciji</a:t>
            </a:r>
            <a:endParaRPr lang="en-GB" dirty="0">
              <a:cs typeface="Arial" charset="0"/>
            </a:endParaRPr>
          </a:p>
        </p:txBody>
      </p:sp>
      <p:cxnSp>
        <p:nvCxnSpPr>
          <p:cNvPr id="22" name="Straight Connector 21">
            <a:extLst>
              <a:ext uri="{FF2B5EF4-FFF2-40B4-BE49-F238E27FC236}">
                <a16:creationId xmlns:a16="http://schemas.microsoft.com/office/drawing/2014/main" id="{E997148C-9232-4541-B105-35C20D8DBD9E}"/>
              </a:ext>
            </a:extLst>
          </p:cNvPr>
          <p:cNvCxnSpPr>
            <a:cxnSpLocks noChangeShapeType="1"/>
          </p:cNvCxnSpPr>
          <p:nvPr/>
        </p:nvCxnSpPr>
        <p:spPr bwMode="auto">
          <a:xfrm flipV="1">
            <a:off x="7696200" y="2100263"/>
            <a:ext cx="0" cy="566737"/>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22">
            <a:extLst>
              <a:ext uri="{FF2B5EF4-FFF2-40B4-BE49-F238E27FC236}">
                <a16:creationId xmlns:a16="http://schemas.microsoft.com/office/drawing/2014/main" id="{EE634B89-BF67-456F-8119-996DB7734D23}"/>
              </a:ext>
            </a:extLst>
          </p:cNvPr>
          <p:cNvCxnSpPr>
            <a:cxnSpLocks noChangeShapeType="1"/>
          </p:cNvCxnSpPr>
          <p:nvPr/>
        </p:nvCxnSpPr>
        <p:spPr bwMode="auto">
          <a:xfrm flipV="1">
            <a:off x="7543800" y="2268538"/>
            <a:ext cx="0" cy="457200"/>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26" name="Straight Connector 25">
            <a:extLst>
              <a:ext uri="{FF2B5EF4-FFF2-40B4-BE49-F238E27FC236}">
                <a16:creationId xmlns:a16="http://schemas.microsoft.com/office/drawing/2014/main" id="{1A71286D-CDD8-4E68-BBDD-8B53AED31E1B}"/>
              </a:ext>
            </a:extLst>
          </p:cNvPr>
          <p:cNvCxnSpPr>
            <a:cxnSpLocks noChangeShapeType="1"/>
          </p:cNvCxnSpPr>
          <p:nvPr/>
        </p:nvCxnSpPr>
        <p:spPr bwMode="auto">
          <a:xfrm flipV="1">
            <a:off x="7391400" y="2387600"/>
            <a:ext cx="0" cy="398463"/>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33" name="Straight Connector 32">
            <a:extLst>
              <a:ext uri="{FF2B5EF4-FFF2-40B4-BE49-F238E27FC236}">
                <a16:creationId xmlns:a16="http://schemas.microsoft.com/office/drawing/2014/main" id="{60C7BD12-4D0D-4AE8-87D0-4D5CDF816B12}"/>
              </a:ext>
            </a:extLst>
          </p:cNvPr>
          <p:cNvCxnSpPr>
            <a:cxnSpLocks noChangeShapeType="1"/>
          </p:cNvCxnSpPr>
          <p:nvPr/>
        </p:nvCxnSpPr>
        <p:spPr bwMode="auto">
          <a:xfrm flipV="1">
            <a:off x="7239000" y="2566988"/>
            <a:ext cx="0" cy="27781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37" name="Straight Connector 36">
            <a:extLst>
              <a:ext uri="{FF2B5EF4-FFF2-40B4-BE49-F238E27FC236}">
                <a16:creationId xmlns:a16="http://schemas.microsoft.com/office/drawing/2014/main" id="{3B01D9DA-BCA6-417F-BC26-D845C6E10B9C}"/>
              </a:ext>
            </a:extLst>
          </p:cNvPr>
          <p:cNvCxnSpPr>
            <a:cxnSpLocks noChangeShapeType="1"/>
          </p:cNvCxnSpPr>
          <p:nvPr/>
        </p:nvCxnSpPr>
        <p:spPr bwMode="auto">
          <a:xfrm flipV="1">
            <a:off x="7086600" y="2719388"/>
            <a:ext cx="0" cy="17621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cxnSp>
        <p:nvCxnSpPr>
          <p:cNvPr id="39" name="Straight Connector 38">
            <a:extLst>
              <a:ext uri="{FF2B5EF4-FFF2-40B4-BE49-F238E27FC236}">
                <a16:creationId xmlns:a16="http://schemas.microsoft.com/office/drawing/2014/main" id="{94C3A339-1FCB-44BF-A226-0B9985EB7D95}"/>
              </a:ext>
            </a:extLst>
          </p:cNvPr>
          <p:cNvCxnSpPr>
            <a:cxnSpLocks noChangeShapeType="1"/>
          </p:cNvCxnSpPr>
          <p:nvPr/>
        </p:nvCxnSpPr>
        <p:spPr bwMode="auto">
          <a:xfrm flipV="1">
            <a:off x="6934200" y="2871788"/>
            <a:ext cx="0" cy="100012"/>
          </a:xfrm>
          <a:prstGeom prst="line">
            <a:avLst/>
          </a:prstGeom>
          <a:noFill/>
          <a:ln w="34925"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linds(horizontal)">
                                      <p:cBhvr>
                                        <p:cTn id="25" dur="500"/>
                                        <p:tgtEl>
                                          <p:spTgt spid="39"/>
                                        </p:tgtEl>
                                      </p:cBhvr>
                                    </p:animEffect>
                                  </p:childTnLst>
                                </p:cTn>
                              </p:par>
                              <p:par>
                                <p:cTn id="26" presetID="3" presetClass="entr" presetSubtype="1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par>
                                <p:cTn id="29" presetID="3" presetClass="entr" presetSubtype="1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556FF-40A4-42EC-BFC0-7F8540905A9A}"/>
              </a:ext>
            </a:extLst>
          </p:cNvPr>
          <p:cNvSpPr>
            <a:spLocks noGrp="1"/>
          </p:cNvSpPr>
          <p:nvPr>
            <p:ph type="title"/>
          </p:nvPr>
        </p:nvSpPr>
        <p:spPr/>
        <p:txBody>
          <a:bodyPr/>
          <a:lstStyle/>
          <a:p>
            <a:pPr>
              <a:defRPr/>
            </a:pPr>
            <a:r>
              <a:rPr lang="sr-Latn-CS" dirty="0"/>
              <a:t>Bitno!!!!</a:t>
            </a:r>
            <a:endParaRPr lang="en-US" dirty="0"/>
          </a:p>
        </p:txBody>
      </p:sp>
      <p:sp>
        <p:nvSpPr>
          <p:cNvPr id="5" name="Content Placeholder 4">
            <a:extLst>
              <a:ext uri="{FF2B5EF4-FFF2-40B4-BE49-F238E27FC236}">
                <a16:creationId xmlns:a16="http://schemas.microsoft.com/office/drawing/2014/main" id="{3F069F47-ABE4-4647-9D5B-7FA424B8D1BF}"/>
              </a:ext>
            </a:extLst>
          </p:cNvPr>
          <p:cNvSpPr>
            <a:spLocks noGrp="1"/>
          </p:cNvSpPr>
          <p:nvPr>
            <p:ph idx="1"/>
          </p:nvPr>
        </p:nvSpPr>
        <p:spPr/>
        <p:txBody>
          <a:bodyPr/>
          <a:lstStyle/>
          <a:p>
            <a:pPr>
              <a:defRPr/>
            </a:pPr>
            <a:r>
              <a:rPr lang="sr-Latn-CS" dirty="0"/>
              <a:t>U </a:t>
            </a:r>
            <a:r>
              <a:rPr lang="en-US" dirty="0" err="1"/>
              <a:t>praksi</a:t>
            </a:r>
            <a:r>
              <a:rPr lang="en-US" dirty="0"/>
              <a:t>, </a:t>
            </a:r>
            <a:r>
              <a:rPr lang="en-US" dirty="0" err="1"/>
              <a:t>ovo</a:t>
            </a:r>
            <a:r>
              <a:rPr lang="en-US" dirty="0"/>
              <a:t> se</a:t>
            </a:r>
            <a:r>
              <a:rPr lang="sr-Latn-CS" dirty="0"/>
              <a:t> </a:t>
            </a:r>
            <a:r>
              <a:rPr lang="pl-PL" dirty="0"/>
              <a:t>dešava za nekoliko dana ili nekoliko </a:t>
            </a:r>
            <a:r>
              <a:rPr lang="en-US" dirty="0" err="1"/>
              <a:t>nedelja</a:t>
            </a:r>
            <a:r>
              <a:rPr lang="en-US" dirty="0"/>
              <a:t>, </a:t>
            </a:r>
            <a:r>
              <a:rPr lang="en-US" dirty="0" err="1"/>
              <a:t>tako</a:t>
            </a:r>
            <a:r>
              <a:rPr lang="en-US" dirty="0"/>
              <a:t> </a:t>
            </a:r>
            <a:r>
              <a:rPr lang="en-US" dirty="0" err="1"/>
              <a:t>da</a:t>
            </a:r>
            <a:r>
              <a:rPr lang="en-US" dirty="0"/>
              <a:t> </a:t>
            </a:r>
            <a:r>
              <a:rPr lang="en-US" dirty="0" err="1"/>
              <a:t>kao</a:t>
            </a:r>
            <a:r>
              <a:rPr lang="en-US" dirty="0"/>
              <a:t> </a:t>
            </a:r>
            <a:r>
              <a:rPr lang="en-US" dirty="0" err="1"/>
              <a:t>prvu</a:t>
            </a:r>
            <a:r>
              <a:rPr lang="en-US" dirty="0"/>
              <a:t> </a:t>
            </a:r>
            <a:r>
              <a:rPr lang="en-US" dirty="0" err="1"/>
              <a:t>aproksimaciju</a:t>
            </a:r>
            <a:r>
              <a:rPr lang="en-US" dirty="0"/>
              <a:t> </a:t>
            </a:r>
            <a:r>
              <a:rPr lang="en-US" dirty="0" err="1"/>
              <a:t>slobodno</a:t>
            </a:r>
            <a:r>
              <a:rPr lang="sr-Latn-CS" dirty="0"/>
              <a:t> </a:t>
            </a:r>
            <a:r>
              <a:rPr lang="en-US" dirty="0" err="1"/>
              <a:t>možemo</a:t>
            </a:r>
            <a:r>
              <a:rPr lang="en-US" dirty="0"/>
              <a:t> </a:t>
            </a:r>
            <a:r>
              <a:rPr lang="en-US" dirty="0" err="1"/>
              <a:t>uzeti</a:t>
            </a:r>
            <a:r>
              <a:rPr lang="en-US" dirty="0"/>
              <a:t> </a:t>
            </a:r>
            <a:endParaRPr lang="sr-Latn-CS" dirty="0"/>
          </a:p>
          <a:p>
            <a:pPr>
              <a:defRPr/>
            </a:pPr>
            <a:endParaRPr lang="sr-Latn-CS" dirty="0"/>
          </a:p>
          <a:p>
            <a:pPr>
              <a:defRPr/>
            </a:pPr>
            <a:r>
              <a:rPr lang="en-US" dirty="0" err="1"/>
              <a:t>da</a:t>
            </a:r>
            <a:r>
              <a:rPr lang="en-US" dirty="0"/>
              <a:t> je </a:t>
            </a:r>
            <a:r>
              <a:rPr lang="en-US" dirty="0" err="1"/>
              <a:t>privreda</a:t>
            </a:r>
            <a:r>
              <a:rPr lang="en-US" dirty="0"/>
              <a:t> </a:t>
            </a:r>
            <a:r>
              <a:rPr lang="en-US" dirty="0" err="1"/>
              <a:t>uvek</a:t>
            </a:r>
            <a:r>
              <a:rPr lang="en-US" dirty="0"/>
              <a:t> </a:t>
            </a:r>
            <a:r>
              <a:rPr lang="en-US" dirty="0" err="1"/>
              <a:t>na</a:t>
            </a:r>
            <a:r>
              <a:rPr lang="en-US" dirty="0"/>
              <a:t> </a:t>
            </a:r>
            <a:r>
              <a:rPr lang="en-US" i="1" dirty="0"/>
              <a:t>LM </a:t>
            </a:r>
            <a:r>
              <a:rPr lang="en-US" i="1" dirty="0" err="1"/>
              <a:t>krivoj</a:t>
            </a:r>
            <a:r>
              <a:rPr lang="en-US" i="1" dirty="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2D62B-A4FD-4C13-A2ED-DFB532FCF882}"/>
              </a:ext>
            </a:extLst>
          </p:cNvPr>
          <p:cNvSpPr>
            <a:spLocks noGrp="1"/>
          </p:cNvSpPr>
          <p:nvPr>
            <p:ph type="title"/>
          </p:nvPr>
        </p:nvSpPr>
        <p:spPr/>
        <p:txBody>
          <a:bodyPr/>
          <a:lstStyle/>
          <a:p>
            <a:pPr>
              <a:defRPr/>
            </a:pPr>
            <a:r>
              <a:rPr lang="en-US" dirty="0" err="1"/>
              <a:t>Skok</a:t>
            </a:r>
            <a:r>
              <a:rPr lang="en-US" dirty="0"/>
              <a:t> </a:t>
            </a:r>
            <a:r>
              <a:rPr lang="en-US" dirty="0" err="1"/>
              <a:t>ili</a:t>
            </a:r>
            <a:r>
              <a:rPr lang="en-US" dirty="0"/>
              <a:t> </a:t>
            </a:r>
            <a:r>
              <a:rPr lang="en-US" dirty="0" err="1"/>
              <a:t>kretanje</a:t>
            </a:r>
            <a:r>
              <a:rPr lang="en-US" dirty="0"/>
              <a:t> </a:t>
            </a:r>
            <a:r>
              <a:rPr lang="en-US" dirty="0" err="1"/>
              <a:t>duž</a:t>
            </a:r>
            <a:r>
              <a:rPr lang="en-US" dirty="0"/>
              <a:t> LM </a:t>
            </a:r>
            <a:r>
              <a:rPr lang="en-US" dirty="0" err="1"/>
              <a:t>krive</a:t>
            </a:r>
            <a:endParaRPr lang="en-US" dirty="0"/>
          </a:p>
        </p:txBody>
      </p:sp>
      <p:sp>
        <p:nvSpPr>
          <p:cNvPr id="3" name="Content Placeholder 2">
            <a:extLst>
              <a:ext uri="{FF2B5EF4-FFF2-40B4-BE49-F238E27FC236}">
                <a16:creationId xmlns:a16="http://schemas.microsoft.com/office/drawing/2014/main" id="{FD21F62C-01C9-433B-9FE4-0241ED82E40D}"/>
              </a:ext>
            </a:extLst>
          </p:cNvPr>
          <p:cNvSpPr>
            <a:spLocks noGrp="1"/>
          </p:cNvSpPr>
          <p:nvPr>
            <p:ph idx="1"/>
          </p:nvPr>
        </p:nvSpPr>
        <p:spPr/>
        <p:txBody>
          <a:bodyPr/>
          <a:lstStyle/>
          <a:p>
            <a:pPr>
              <a:defRPr/>
            </a:pPr>
            <a:r>
              <a:rPr lang="en-US" dirty="0" err="1"/>
              <a:t>Dok</a:t>
            </a:r>
            <a:r>
              <a:rPr lang="en-US" dirty="0"/>
              <a:t> </a:t>
            </a:r>
            <a:r>
              <a:rPr lang="en-US" dirty="0" err="1"/>
              <a:t>egzogene</a:t>
            </a:r>
            <a:r>
              <a:rPr lang="sr-Latn-CS" dirty="0"/>
              <a:t> </a:t>
            </a:r>
            <a:r>
              <a:rPr lang="en-US" dirty="0" err="1"/>
              <a:t>varijable</a:t>
            </a:r>
            <a:r>
              <a:rPr lang="en-US" dirty="0"/>
              <a:t> </a:t>
            </a:r>
            <a:r>
              <a:rPr lang="en-US" dirty="0" err="1"/>
              <a:t>budu</a:t>
            </a:r>
            <a:r>
              <a:rPr lang="en-US" dirty="0"/>
              <a:t> </a:t>
            </a:r>
            <a:r>
              <a:rPr lang="en-US" dirty="0" err="1"/>
              <a:t>konstantne</a:t>
            </a:r>
            <a:r>
              <a:rPr lang="sr-Latn-CS" dirty="0"/>
              <a:t> </a:t>
            </a:r>
            <a:r>
              <a:rPr lang="en-US" dirty="0" err="1"/>
              <a:t>privreda</a:t>
            </a:r>
            <a:r>
              <a:rPr lang="en-US" dirty="0"/>
              <a:t> se </a:t>
            </a:r>
            <a:r>
              <a:rPr lang="en-US" dirty="0" err="1"/>
              <a:t>nalazi</a:t>
            </a:r>
            <a:endParaRPr lang="en-US" dirty="0"/>
          </a:p>
          <a:p>
            <a:pPr>
              <a:defRPr/>
            </a:pPr>
            <a:r>
              <a:rPr lang="en-US" dirty="0" err="1"/>
              <a:t>na</a:t>
            </a:r>
            <a:r>
              <a:rPr lang="en-US" dirty="0"/>
              <a:t> </a:t>
            </a:r>
            <a:r>
              <a:rPr lang="en-US" dirty="0" err="1"/>
              <a:t>istoj</a:t>
            </a:r>
            <a:r>
              <a:rPr lang="en-US" dirty="0"/>
              <a:t> </a:t>
            </a:r>
            <a:r>
              <a:rPr lang="en-US" i="1" dirty="0"/>
              <a:t>LM </a:t>
            </a:r>
            <a:r>
              <a:rPr lang="en-US" i="1" dirty="0" err="1"/>
              <a:t>krivoj</a:t>
            </a:r>
            <a:r>
              <a:rPr lang="en-US" i="1" dirty="0"/>
              <a:t>. </a:t>
            </a:r>
            <a:endParaRPr lang="sr-Latn-CS" i="1" dirty="0"/>
          </a:p>
          <a:p>
            <a:pPr>
              <a:defRPr/>
            </a:pPr>
            <a:endParaRPr lang="sr-Latn-CS" i="1" dirty="0"/>
          </a:p>
          <a:p>
            <a:pPr>
              <a:defRPr/>
            </a:pPr>
            <a:r>
              <a:rPr lang="it-IT" i="1" dirty="0"/>
              <a:t>LM kriva se pomera</a:t>
            </a:r>
            <a:endParaRPr lang="sr-Latn-CS" i="1" dirty="0"/>
          </a:p>
          <a:p>
            <a:pPr lvl="1">
              <a:defRPr/>
            </a:pPr>
            <a:r>
              <a:rPr lang="en-US" dirty="0" err="1"/>
              <a:t>udesno</a:t>
            </a:r>
            <a:r>
              <a:rPr lang="en-US" dirty="0"/>
              <a:t> </a:t>
            </a:r>
            <a:r>
              <a:rPr lang="en-US" dirty="0" err="1"/>
              <a:t>kada</a:t>
            </a:r>
            <a:r>
              <a:rPr lang="en-US" dirty="0"/>
              <a:t> </a:t>
            </a:r>
            <a:r>
              <a:rPr lang="en-US" dirty="0" err="1"/>
              <a:t>raste</a:t>
            </a:r>
            <a:r>
              <a:rPr lang="en-US" dirty="0"/>
              <a:t> </a:t>
            </a:r>
            <a:r>
              <a:rPr lang="en-US" dirty="0" err="1"/>
              <a:t>ponuda</a:t>
            </a:r>
            <a:r>
              <a:rPr lang="en-US" dirty="0"/>
              <a:t> </a:t>
            </a:r>
            <a:r>
              <a:rPr lang="en-US" dirty="0" err="1"/>
              <a:t>realnog</a:t>
            </a:r>
            <a:r>
              <a:rPr lang="en-US" dirty="0"/>
              <a:t> </a:t>
            </a:r>
            <a:r>
              <a:rPr lang="en-US" dirty="0" err="1"/>
              <a:t>novca</a:t>
            </a:r>
            <a:endParaRPr lang="sr-Latn-CS" dirty="0"/>
          </a:p>
          <a:p>
            <a:pPr lvl="1">
              <a:defRPr/>
            </a:pPr>
            <a:r>
              <a:rPr lang="sr-Latn-CS" dirty="0"/>
              <a:t> </a:t>
            </a:r>
            <a:r>
              <a:rPr lang="pl-PL" dirty="0"/>
              <a:t>transakcije na tržištu novca postanu jeftinije.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9BA4-636D-4AD1-B21E-DA78F3AB6281}"/>
              </a:ext>
            </a:extLst>
          </p:cNvPr>
          <p:cNvSpPr>
            <a:spLocks noGrp="1"/>
          </p:cNvSpPr>
          <p:nvPr>
            <p:ph type="title"/>
          </p:nvPr>
        </p:nvSpPr>
        <p:spPr/>
        <p:txBody>
          <a:bodyPr/>
          <a:lstStyle/>
          <a:p>
            <a:pPr>
              <a:defRPr/>
            </a:pPr>
            <a:r>
              <a:rPr lang="it-IT" dirty="0"/>
              <a:t>Tejlorovo pravilo i TR kriva</a:t>
            </a:r>
            <a:endParaRPr lang="en-US" dirty="0"/>
          </a:p>
        </p:txBody>
      </p:sp>
      <p:sp>
        <p:nvSpPr>
          <p:cNvPr id="3" name="Content Placeholder 2">
            <a:extLst>
              <a:ext uri="{FF2B5EF4-FFF2-40B4-BE49-F238E27FC236}">
                <a16:creationId xmlns:a16="http://schemas.microsoft.com/office/drawing/2014/main" id="{AE1CC9C0-C786-4AFD-872D-9A2AA6DC11D2}"/>
              </a:ext>
            </a:extLst>
          </p:cNvPr>
          <p:cNvSpPr>
            <a:spLocks noGrp="1"/>
          </p:cNvSpPr>
          <p:nvPr>
            <p:ph idx="1"/>
          </p:nvPr>
        </p:nvSpPr>
        <p:spPr/>
        <p:txBody>
          <a:bodyPr/>
          <a:lstStyle/>
          <a:p>
            <a:pPr>
              <a:defRPr/>
            </a:pPr>
            <a:r>
              <a:rPr lang="en-US" i="1" dirty="0"/>
              <a:t>LM </a:t>
            </a:r>
            <a:r>
              <a:rPr lang="en-US" i="1" dirty="0" err="1"/>
              <a:t>kriv</a:t>
            </a:r>
            <a:r>
              <a:rPr lang="sr-Latn-CS" i="1" dirty="0"/>
              <a:t>a - </a:t>
            </a:r>
            <a:r>
              <a:rPr lang="pl-PL" dirty="0"/>
              <a:t>ponuda novca konstantna</a:t>
            </a:r>
          </a:p>
          <a:p>
            <a:pPr>
              <a:defRPr/>
            </a:pPr>
            <a:r>
              <a:rPr lang="pl-PL" i="1" dirty="0"/>
              <a:t>TR  - ništa u stvari nije konstantno, nego CB uvodi pravilo</a:t>
            </a:r>
          </a:p>
          <a:p>
            <a:pPr>
              <a:defRPr/>
            </a:pPr>
            <a:endParaRPr lang="pl-PL" i="1" dirty="0"/>
          </a:p>
          <a:p>
            <a:pPr>
              <a:defRPr/>
            </a:pPr>
            <a:endParaRPr lang="pl-PL" i="1" dirty="0"/>
          </a:p>
          <a:p>
            <a:pPr>
              <a:defRPr/>
            </a:pPr>
            <a:endParaRPr lang="pl-PL" i="1" dirty="0"/>
          </a:p>
          <a:p>
            <a:pPr>
              <a:defRPr/>
            </a:pPr>
            <a:endParaRPr lang="pl-PL" i="1" dirty="0"/>
          </a:p>
          <a:p>
            <a:pPr>
              <a:defRPr/>
            </a:pPr>
            <a:endParaRPr lang="en-US" dirty="0"/>
          </a:p>
        </p:txBody>
      </p:sp>
      <p:pic>
        <p:nvPicPr>
          <p:cNvPr id="63492" name="Picture 4">
            <a:extLst>
              <a:ext uri="{FF2B5EF4-FFF2-40B4-BE49-F238E27FC236}">
                <a16:creationId xmlns:a16="http://schemas.microsoft.com/office/drawing/2014/main" id="{3BC5545F-75D8-45DE-93B7-7810110AC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114800"/>
            <a:ext cx="4452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C0B01-F07D-462A-9FEA-5BBFA9046891}"/>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89887BF-A3B7-4CC4-8D1A-4DA625468243}"/>
              </a:ext>
            </a:extLst>
          </p:cNvPr>
          <p:cNvPicPr>
            <a:picLocks noGrp="1" noChangeAspect="1"/>
          </p:cNvPicPr>
          <p:nvPr>
            <p:ph idx="1"/>
          </p:nvPr>
        </p:nvPicPr>
        <p:blipFill rotWithShape="1">
          <a:blip r:embed="rId2"/>
          <a:srcRect l="35938" t="16667" r="33854" b="9259"/>
          <a:stretch/>
        </p:blipFill>
        <p:spPr>
          <a:xfrm rot="5400000">
            <a:off x="1443989" y="-681990"/>
            <a:ext cx="6408421" cy="8839200"/>
          </a:xfrm>
          <a:prstGeom prst="rect">
            <a:avLst/>
          </a:prstGeom>
        </p:spPr>
      </p:pic>
    </p:spTree>
    <p:extLst>
      <p:ext uri="{BB962C8B-B14F-4D97-AF65-F5344CB8AC3E}">
        <p14:creationId xmlns:p14="http://schemas.microsoft.com/office/powerpoint/2010/main" val="1942253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41A79-1979-43B1-BFA6-67022802E534}"/>
              </a:ext>
            </a:extLst>
          </p:cNvPr>
          <p:cNvSpPr>
            <a:spLocks noGrp="1"/>
          </p:cNvSpPr>
          <p:nvPr>
            <p:ph type="title"/>
          </p:nvPr>
        </p:nvSpPr>
        <p:spPr/>
        <p:txBody>
          <a:bodyPr/>
          <a:lstStyle/>
          <a:p>
            <a:pPr>
              <a:defRPr/>
            </a:pPr>
            <a:r>
              <a:rPr lang="en-US" dirty="0" err="1"/>
              <a:t>pretpostavljamo</a:t>
            </a:r>
            <a:r>
              <a:rPr lang="en-US" dirty="0"/>
              <a:t> </a:t>
            </a:r>
            <a:r>
              <a:rPr lang="en-US" dirty="0" err="1"/>
              <a:t>da</a:t>
            </a:r>
            <a:r>
              <a:rPr lang="en-US" dirty="0"/>
              <a:t> je</a:t>
            </a:r>
            <a:br>
              <a:rPr lang="en-US" dirty="0"/>
            </a:br>
            <a:r>
              <a:rPr lang="pl-PL" dirty="0"/>
              <a:t>inflacija jednaka nuli</a:t>
            </a:r>
            <a:endParaRPr lang="en-US" dirty="0"/>
          </a:p>
        </p:txBody>
      </p:sp>
      <p:sp>
        <p:nvSpPr>
          <p:cNvPr id="3" name="Content Placeholder 2">
            <a:extLst>
              <a:ext uri="{FF2B5EF4-FFF2-40B4-BE49-F238E27FC236}">
                <a16:creationId xmlns:a16="http://schemas.microsoft.com/office/drawing/2014/main" id="{3763483B-C4FF-4301-A241-7D060B0C3800}"/>
              </a:ext>
            </a:extLst>
          </p:cNvPr>
          <p:cNvSpPr>
            <a:spLocks noGrp="1"/>
          </p:cNvSpPr>
          <p:nvPr>
            <p:ph idx="1"/>
          </p:nvPr>
        </p:nvSpPr>
        <p:spPr/>
        <p:txBody>
          <a:bodyPr/>
          <a:lstStyle/>
          <a:p>
            <a:pPr>
              <a:defRPr/>
            </a:pPr>
            <a:r>
              <a:rPr lang="pl-PL" i="1" dirty="0"/>
              <a:t>Tejlorovo </a:t>
            </a:r>
            <a:r>
              <a:rPr lang="en-US" dirty="0" err="1"/>
              <a:t>pravilo</a:t>
            </a:r>
            <a:r>
              <a:rPr lang="en-US" dirty="0"/>
              <a:t> </a:t>
            </a:r>
            <a:r>
              <a:rPr lang="en-US" dirty="0" err="1"/>
              <a:t>tada</a:t>
            </a:r>
            <a:r>
              <a:rPr lang="en-US" dirty="0"/>
              <a:t> se </a:t>
            </a:r>
            <a:r>
              <a:rPr lang="en-US" dirty="0" err="1"/>
              <a:t>svodi</a:t>
            </a:r>
            <a:r>
              <a:rPr lang="en-US" dirty="0"/>
              <a:t> </a:t>
            </a:r>
            <a:r>
              <a:rPr lang="en-US" dirty="0" err="1"/>
              <a:t>na</a:t>
            </a:r>
            <a:endParaRPr lang="en-US" dirty="0"/>
          </a:p>
          <a:p>
            <a:pPr>
              <a:defRPr/>
            </a:pPr>
            <a:r>
              <a:rPr lang="en-US" b="1" dirty="0"/>
              <a:t>(10.12)</a:t>
            </a:r>
          </a:p>
          <a:p>
            <a:pPr>
              <a:defRPr/>
            </a:pPr>
            <a:endParaRPr lang="pl-PL" dirty="0"/>
          </a:p>
          <a:p>
            <a:pPr>
              <a:defRPr/>
            </a:pPr>
            <a:endParaRPr lang="pl-PL" dirty="0"/>
          </a:p>
          <a:p>
            <a:pPr>
              <a:defRPr/>
            </a:pPr>
            <a:r>
              <a:rPr lang="pl-PL" dirty="0"/>
              <a:t>centralna banka jednostavno „plovi</a:t>
            </a:r>
          </a:p>
          <a:p>
            <a:pPr>
              <a:defRPr/>
            </a:pPr>
            <a:r>
              <a:rPr lang="en-US" dirty="0" err="1"/>
              <a:t>uz</a:t>
            </a:r>
            <a:r>
              <a:rPr lang="en-US" dirty="0"/>
              <a:t> </a:t>
            </a:r>
            <a:r>
              <a:rPr lang="en-US" dirty="0" err="1"/>
              <a:t>vetar</a:t>
            </a:r>
            <a:r>
              <a:rPr lang="en-US" dirty="0"/>
              <a:t>”: </a:t>
            </a:r>
            <a:r>
              <a:rPr lang="en-US" dirty="0" err="1"/>
              <a:t>podi</a:t>
            </a:r>
            <a:r>
              <a:rPr lang="sr-Latn-CS" dirty="0"/>
              <a:t>že</a:t>
            </a:r>
            <a:r>
              <a:rPr lang="en-US" dirty="0"/>
              <a:t> </a:t>
            </a:r>
            <a:r>
              <a:rPr lang="en-US" dirty="0" err="1"/>
              <a:t>kamatnu</a:t>
            </a:r>
            <a:r>
              <a:rPr lang="en-US" dirty="0"/>
              <a:t> </a:t>
            </a:r>
            <a:r>
              <a:rPr lang="en-US" dirty="0" err="1"/>
              <a:t>stopu</a:t>
            </a:r>
            <a:r>
              <a:rPr lang="en-US" dirty="0"/>
              <a:t> </a:t>
            </a:r>
            <a:r>
              <a:rPr lang="en-US" dirty="0" err="1"/>
              <a:t>kad</a:t>
            </a:r>
            <a:r>
              <a:rPr lang="en-US" dirty="0"/>
              <a:t> </a:t>
            </a:r>
            <a:r>
              <a:rPr lang="en-US" dirty="0" err="1"/>
              <a:t>autput</a:t>
            </a:r>
            <a:r>
              <a:rPr lang="en-US" dirty="0"/>
              <a:t> </a:t>
            </a:r>
            <a:r>
              <a:rPr lang="pl-PL" dirty="0"/>
              <a:t>raste i obratno</a:t>
            </a:r>
            <a:endParaRPr lang="en-US" dirty="0"/>
          </a:p>
        </p:txBody>
      </p:sp>
      <p:pic>
        <p:nvPicPr>
          <p:cNvPr id="64516" name="Picture 4">
            <a:extLst>
              <a:ext uri="{FF2B5EF4-FFF2-40B4-BE49-F238E27FC236}">
                <a16:creationId xmlns:a16="http://schemas.microsoft.com/office/drawing/2014/main" id="{266CD77C-88BD-41B4-8691-13ADD44D0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4452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77911DA-EDB0-4BD7-BBA8-9808A6185784}"/>
              </a:ext>
            </a:extLst>
          </p:cNvPr>
          <p:cNvSpPr>
            <a:spLocks noChangeArrowheads="1"/>
          </p:cNvSpPr>
          <p:nvPr/>
        </p:nvSpPr>
        <p:spPr bwMode="auto">
          <a:xfrm>
            <a:off x="4343400" y="2895600"/>
            <a:ext cx="12954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6F0E0BB1-1DEA-4282-9438-7982B61D5D9C}"/>
              </a:ext>
            </a:extLst>
          </p:cNvPr>
          <p:cNvSpPr>
            <a:spLocks noChangeArrowheads="1"/>
          </p:cNvSpPr>
          <p:nvPr/>
        </p:nvSpPr>
        <p:spPr bwMode="auto">
          <a:xfrm>
            <a:off x="3733800" y="3581400"/>
            <a:ext cx="1752600" cy="30480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3382-25E8-4177-8B10-726A25F67F76}"/>
              </a:ext>
            </a:extLst>
          </p:cNvPr>
          <p:cNvSpPr>
            <a:spLocks noGrp="1"/>
          </p:cNvSpPr>
          <p:nvPr>
            <p:ph type="title"/>
          </p:nvPr>
        </p:nvSpPr>
        <p:spPr/>
        <p:txBody>
          <a:bodyPr/>
          <a:lstStyle/>
          <a:p>
            <a:pPr>
              <a:defRPr/>
            </a:pPr>
            <a:endParaRPr lang="en-US"/>
          </a:p>
        </p:txBody>
      </p:sp>
      <p:pic>
        <p:nvPicPr>
          <p:cNvPr id="65539" name="Picture 2">
            <a:extLst>
              <a:ext uri="{FF2B5EF4-FFF2-40B4-BE49-F238E27FC236}">
                <a16:creationId xmlns:a16="http://schemas.microsoft.com/office/drawing/2014/main" id="{7A8F3C32-F199-441A-A854-DFA9A31BB1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304800"/>
            <a:ext cx="7545388" cy="3200400"/>
          </a:xfr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5C6E9193-664D-4D5D-B29C-155B9FEFA90A}"/>
              </a:ext>
            </a:extLst>
          </p:cNvPr>
          <p:cNvSpPr>
            <a:spLocks noChangeArrowheads="1"/>
          </p:cNvSpPr>
          <p:nvPr/>
        </p:nvSpPr>
        <p:spPr bwMode="auto">
          <a:xfrm>
            <a:off x="3048000" y="19050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5" name="Oval 4">
            <a:extLst>
              <a:ext uri="{FF2B5EF4-FFF2-40B4-BE49-F238E27FC236}">
                <a16:creationId xmlns:a16="http://schemas.microsoft.com/office/drawing/2014/main" id="{7C8CC2FF-FB89-4549-AFDB-22DDE9D465E7}"/>
              </a:ext>
            </a:extLst>
          </p:cNvPr>
          <p:cNvSpPr>
            <a:spLocks noChangeArrowheads="1"/>
          </p:cNvSpPr>
          <p:nvPr/>
        </p:nvSpPr>
        <p:spPr bwMode="auto">
          <a:xfrm rot="6210082">
            <a:off x="2238375" y="1114425"/>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 name="Oval 5">
            <a:extLst>
              <a:ext uri="{FF2B5EF4-FFF2-40B4-BE49-F238E27FC236}">
                <a16:creationId xmlns:a16="http://schemas.microsoft.com/office/drawing/2014/main" id="{B526CD5D-26E8-4E80-B45C-2CD87EA1CEA5}"/>
              </a:ext>
            </a:extLst>
          </p:cNvPr>
          <p:cNvSpPr>
            <a:spLocks noChangeArrowheads="1"/>
          </p:cNvSpPr>
          <p:nvPr/>
        </p:nvSpPr>
        <p:spPr bwMode="auto">
          <a:xfrm>
            <a:off x="2743200" y="16002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65543" name="Rectangle 6">
            <a:extLst>
              <a:ext uri="{FF2B5EF4-FFF2-40B4-BE49-F238E27FC236}">
                <a16:creationId xmlns:a16="http://schemas.microsoft.com/office/drawing/2014/main" id="{B3F0E447-D25A-4DA8-BEFC-8000F71A866F}"/>
              </a:ext>
            </a:extLst>
          </p:cNvPr>
          <p:cNvSpPr>
            <a:spLocks noChangeArrowheads="1"/>
          </p:cNvSpPr>
          <p:nvPr/>
        </p:nvSpPr>
        <p:spPr bwMode="auto">
          <a:xfrm>
            <a:off x="990600" y="4189413"/>
            <a:ext cx="7315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pl-PL" altLang="en-US" dirty="0"/>
              <a:t>U opštem slučaju, linija </a:t>
            </a:r>
            <a:r>
              <a:rPr lang="pl-PL" altLang="en-US" i="1" dirty="0"/>
              <a:t>TR je nagnuta naviše</a:t>
            </a:r>
          </a:p>
          <a:p>
            <a:pPr eaLnBrk="1" hangingPunct="1"/>
            <a:r>
              <a:rPr lang="pl-PL" altLang="en-US" i="1" dirty="0"/>
              <a:t>Ona nam govori da,</a:t>
            </a:r>
          </a:p>
          <a:p>
            <a:pPr eaLnBrk="1" hangingPunct="1"/>
            <a:endParaRPr lang="sr-Latn-CS" altLang="en-US" dirty="0"/>
          </a:p>
          <a:p>
            <a:pPr eaLnBrk="1" hangingPunct="1"/>
            <a:r>
              <a:rPr lang="en-US" altLang="en-US" dirty="0" err="1"/>
              <a:t>kada</a:t>
            </a:r>
            <a:r>
              <a:rPr lang="en-US" altLang="en-US" dirty="0"/>
              <a:t> </a:t>
            </a:r>
            <a:r>
              <a:rPr lang="en-US" altLang="en-US" dirty="0" err="1"/>
              <a:t>autput</a:t>
            </a:r>
            <a:r>
              <a:rPr lang="en-US" altLang="en-US" dirty="0"/>
              <a:t> </a:t>
            </a:r>
            <a:r>
              <a:rPr lang="en-US" altLang="en-US" i="1" dirty="0"/>
              <a:t>Y’ </a:t>
            </a:r>
            <a:r>
              <a:rPr lang="en-US" altLang="en-US" i="1" dirty="0" err="1"/>
              <a:t>bude</a:t>
            </a:r>
            <a:r>
              <a:rPr lang="en-US" altLang="en-US" i="1" dirty="0"/>
              <a:t> </a:t>
            </a:r>
            <a:r>
              <a:rPr lang="en-US" altLang="en-US" i="1" dirty="0" err="1"/>
              <a:t>veći</a:t>
            </a:r>
            <a:r>
              <a:rPr lang="en-US" altLang="en-US" i="1" dirty="0"/>
              <a:t> do </a:t>
            </a:r>
            <a:r>
              <a:rPr lang="en-US" altLang="en-US" i="1" dirty="0" err="1"/>
              <a:t>trenda</a:t>
            </a:r>
            <a:r>
              <a:rPr lang="en-US" altLang="en-US" i="1" dirty="0"/>
              <a:t> , </a:t>
            </a:r>
            <a:r>
              <a:rPr lang="en-US" altLang="en-US" i="1" dirty="0" err="1"/>
              <a:t>centralna</a:t>
            </a:r>
            <a:r>
              <a:rPr lang="en-US" altLang="en-US" i="1" dirty="0"/>
              <a:t> </a:t>
            </a:r>
            <a:r>
              <a:rPr lang="en-US" altLang="en-US" i="1" dirty="0" err="1"/>
              <a:t>banka</a:t>
            </a:r>
            <a:r>
              <a:rPr lang="sr-Latn-CS" altLang="en-US" i="1" dirty="0"/>
              <a:t> </a:t>
            </a:r>
            <a:r>
              <a:rPr lang="pl-PL" altLang="en-US" dirty="0"/>
              <a:t>podiže kamatnu stopu iznad prirodne stope. U tom </a:t>
            </a:r>
            <a:r>
              <a:rPr lang="en-US" altLang="en-US" dirty="0" err="1"/>
              <a:t>slučaju</a:t>
            </a:r>
            <a:r>
              <a:rPr lang="en-US" altLang="en-US" dirty="0"/>
              <a:t>, </a:t>
            </a:r>
            <a:r>
              <a:rPr lang="en-US" altLang="en-US" dirty="0" err="1"/>
              <a:t>ravnoteža</a:t>
            </a:r>
            <a:r>
              <a:rPr lang="en-US" altLang="en-US" dirty="0"/>
              <a:t> </a:t>
            </a:r>
            <a:r>
              <a:rPr lang="en-US" altLang="en-US" dirty="0" err="1"/>
              <a:t>na</a:t>
            </a:r>
            <a:r>
              <a:rPr lang="en-US" altLang="en-US" dirty="0"/>
              <a:t> </a:t>
            </a:r>
            <a:r>
              <a:rPr lang="en-US" altLang="en-US" dirty="0" err="1"/>
              <a:t>tržištu</a:t>
            </a:r>
            <a:r>
              <a:rPr lang="en-US" altLang="en-US" dirty="0"/>
              <a:t> </a:t>
            </a:r>
            <a:r>
              <a:rPr lang="en-US" altLang="en-US" dirty="0" err="1"/>
              <a:t>novca</a:t>
            </a:r>
            <a:r>
              <a:rPr lang="en-US" altLang="en-US" dirty="0"/>
              <a:t> </a:t>
            </a:r>
            <a:r>
              <a:rPr lang="en-US" altLang="en-US" dirty="0" err="1"/>
              <a:t>dolazi</a:t>
            </a:r>
            <a:r>
              <a:rPr lang="en-US" altLang="en-US" dirty="0"/>
              <a:t> u </a:t>
            </a:r>
            <a:r>
              <a:rPr lang="en-US" altLang="en-US" dirty="0" err="1"/>
              <a:t>tačku</a:t>
            </a:r>
            <a:r>
              <a:rPr lang="sr-Latn-CS" altLang="en-US" dirty="0"/>
              <a:t> </a:t>
            </a:r>
            <a:r>
              <a:rPr lang="en-US" altLang="en-US" i="1" dirty="0"/>
              <a:t>E.</a:t>
            </a:r>
            <a:endParaRPr lang="en-US" altLang="en-US" dirty="0"/>
          </a:p>
        </p:txBody>
      </p:sp>
      <p:sp>
        <p:nvSpPr>
          <p:cNvPr id="8" name="TextBox 7">
            <a:extLst>
              <a:ext uri="{FF2B5EF4-FFF2-40B4-BE49-F238E27FC236}">
                <a16:creationId xmlns:a16="http://schemas.microsoft.com/office/drawing/2014/main" id="{A21E29B7-BFF5-4F03-85A6-C1687E17E728}"/>
              </a:ext>
            </a:extLst>
          </p:cNvPr>
          <p:cNvSpPr txBox="1">
            <a:spLocks noChangeArrowheads="1"/>
          </p:cNvSpPr>
          <p:nvPr/>
        </p:nvSpPr>
        <p:spPr bwMode="auto">
          <a:xfrm>
            <a:off x="2819400" y="7620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Prema </a:t>
            </a:r>
            <a:r>
              <a:rPr lang="sr-Latn-CS" altLang="en-US" i="1">
                <a:solidFill>
                  <a:srgbClr val="FF0000"/>
                </a:solidFill>
              </a:rPr>
              <a:t>LM</a:t>
            </a:r>
            <a:endParaRPr lang="en-US" altLang="en-US" i="1">
              <a:solidFill>
                <a:srgbClr val="FF0000"/>
              </a:solidFill>
            </a:endParaRPr>
          </a:p>
        </p:txBody>
      </p:sp>
      <p:sp>
        <p:nvSpPr>
          <p:cNvPr id="9" name="TextBox 8">
            <a:extLst>
              <a:ext uri="{FF2B5EF4-FFF2-40B4-BE49-F238E27FC236}">
                <a16:creationId xmlns:a16="http://schemas.microsoft.com/office/drawing/2014/main" id="{423787D1-E23A-4068-A991-0E227F9C4BCD}"/>
              </a:ext>
            </a:extLst>
          </p:cNvPr>
          <p:cNvSpPr txBox="1">
            <a:spLocks noChangeArrowheads="1"/>
          </p:cNvSpPr>
          <p:nvPr/>
        </p:nvSpPr>
        <p:spPr bwMode="auto">
          <a:xfrm>
            <a:off x="2971800" y="11541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Tejlorovo pravilo </a:t>
            </a:r>
            <a:endParaRPr lang="en-US" altLang="en-US">
              <a:solidFill>
                <a:srgbClr val="FF0000"/>
              </a:solidFill>
            </a:endParaRPr>
          </a:p>
        </p:txBody>
      </p:sp>
      <p:sp>
        <p:nvSpPr>
          <p:cNvPr id="10" name="Oval 9">
            <a:extLst>
              <a:ext uri="{FF2B5EF4-FFF2-40B4-BE49-F238E27FC236}">
                <a16:creationId xmlns:a16="http://schemas.microsoft.com/office/drawing/2014/main" id="{62672DEA-7DAE-4220-B942-E45BD500DB6D}"/>
              </a:ext>
            </a:extLst>
          </p:cNvPr>
          <p:cNvSpPr>
            <a:spLocks noChangeArrowheads="1"/>
          </p:cNvSpPr>
          <p:nvPr/>
        </p:nvSpPr>
        <p:spPr bwMode="auto">
          <a:xfrm>
            <a:off x="6781800" y="16002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linds(horizontal)">
                                      <p:cBhvr>
                                        <p:cTn id="21" dur="500"/>
                                        <p:tgtEl>
                                          <p:spTgt spid="6"/>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57735E-9588-4BD6-8695-E9830F6CB223}"/>
              </a:ext>
            </a:extLst>
          </p:cNvPr>
          <p:cNvSpPr>
            <a:spLocks noGrp="1"/>
          </p:cNvSpPr>
          <p:nvPr>
            <p:ph type="title"/>
          </p:nvPr>
        </p:nvSpPr>
        <p:spPr/>
        <p:txBody>
          <a:bodyPr/>
          <a:lstStyle/>
          <a:p>
            <a:pPr>
              <a:defRPr/>
            </a:pPr>
            <a:r>
              <a:rPr lang="pl-PL" dirty="0"/>
              <a:t>tačka </a:t>
            </a:r>
            <a:r>
              <a:rPr lang="pl-PL" i="1" dirty="0"/>
              <a:t>E je između tačaka B i C</a:t>
            </a:r>
            <a:endParaRPr lang="en-US" dirty="0"/>
          </a:p>
        </p:txBody>
      </p:sp>
      <p:sp>
        <p:nvSpPr>
          <p:cNvPr id="5" name="Content Placeholder 4">
            <a:extLst>
              <a:ext uri="{FF2B5EF4-FFF2-40B4-BE49-F238E27FC236}">
                <a16:creationId xmlns:a16="http://schemas.microsoft.com/office/drawing/2014/main" id="{4026A704-1CE8-4BC1-A820-C31812A4C7BD}"/>
              </a:ext>
            </a:extLst>
          </p:cNvPr>
          <p:cNvSpPr>
            <a:spLocks noGrp="1"/>
          </p:cNvSpPr>
          <p:nvPr>
            <p:ph sz="half" idx="1"/>
          </p:nvPr>
        </p:nvSpPr>
        <p:spPr/>
        <p:txBody>
          <a:bodyPr/>
          <a:lstStyle/>
          <a:p>
            <a:pPr>
              <a:defRPr/>
            </a:pPr>
            <a:r>
              <a:rPr lang="en-US" dirty="0" err="1"/>
              <a:t>kamatna</a:t>
            </a:r>
            <a:r>
              <a:rPr lang="en-US" dirty="0"/>
              <a:t> </a:t>
            </a:r>
            <a:r>
              <a:rPr lang="en-US" dirty="0" err="1"/>
              <a:t>stopa</a:t>
            </a:r>
            <a:r>
              <a:rPr lang="en-US" dirty="0"/>
              <a:t> </a:t>
            </a:r>
            <a:r>
              <a:rPr lang="en-US" dirty="0" err="1"/>
              <a:t>pri</a:t>
            </a:r>
            <a:r>
              <a:rPr lang="en-US" dirty="0"/>
              <a:t> </a:t>
            </a:r>
            <a:r>
              <a:rPr lang="en-US" dirty="0" err="1"/>
              <a:t>primeni</a:t>
            </a:r>
            <a:r>
              <a:rPr lang="sr-Latn-CS" dirty="0"/>
              <a:t> </a:t>
            </a:r>
            <a:r>
              <a:rPr lang="en-US" dirty="0" err="1"/>
              <a:t>Tejlorovog</a:t>
            </a:r>
            <a:r>
              <a:rPr lang="en-US" dirty="0"/>
              <a:t> </a:t>
            </a:r>
            <a:r>
              <a:rPr lang="en-US" dirty="0" err="1"/>
              <a:t>pravila</a:t>
            </a:r>
            <a:r>
              <a:rPr lang="en-US" dirty="0"/>
              <a:t> </a:t>
            </a:r>
            <a:r>
              <a:rPr lang="en-US" dirty="0" err="1"/>
              <a:t>biti</a:t>
            </a:r>
            <a:r>
              <a:rPr lang="en-US" dirty="0"/>
              <a:t> </a:t>
            </a:r>
            <a:endParaRPr lang="sr-Latn-CS" dirty="0"/>
          </a:p>
          <a:p>
            <a:pPr lvl="1">
              <a:defRPr/>
            </a:pPr>
            <a:r>
              <a:rPr lang="sr-Latn-CS" dirty="0"/>
              <a:t> </a:t>
            </a:r>
            <a:r>
              <a:rPr lang="en-US" dirty="0" err="1"/>
              <a:t>viša</a:t>
            </a:r>
            <a:r>
              <a:rPr lang="en-US" dirty="0"/>
              <a:t> </a:t>
            </a:r>
            <a:r>
              <a:rPr lang="en-US" dirty="0" err="1"/>
              <a:t>nego</a:t>
            </a:r>
            <a:r>
              <a:rPr lang="en-US" dirty="0"/>
              <a:t> </a:t>
            </a:r>
            <a:r>
              <a:rPr lang="en-US" dirty="0" err="1"/>
              <a:t>kada</a:t>
            </a:r>
            <a:r>
              <a:rPr lang="en-US" dirty="0"/>
              <a:t> </a:t>
            </a:r>
            <a:r>
              <a:rPr lang="en-US" dirty="0" err="1"/>
              <a:t>kada</a:t>
            </a:r>
            <a:r>
              <a:rPr lang="en-US" dirty="0"/>
              <a:t> bi</a:t>
            </a:r>
            <a:r>
              <a:rPr lang="sr-Latn-CS" dirty="0"/>
              <a:t> CB </a:t>
            </a:r>
            <a:r>
              <a:rPr lang="pl-PL" dirty="0"/>
              <a:t>zamrzla nivo kamatne stope.</a:t>
            </a:r>
          </a:p>
          <a:p>
            <a:pPr lvl="1">
              <a:defRPr/>
            </a:pPr>
            <a:r>
              <a:rPr lang="pl-PL" dirty="0"/>
              <a:t> niža nego </a:t>
            </a:r>
            <a:r>
              <a:rPr lang="en-US" dirty="0" err="1"/>
              <a:t>pri</a:t>
            </a:r>
            <a:r>
              <a:rPr lang="en-US" dirty="0"/>
              <a:t> </a:t>
            </a:r>
            <a:r>
              <a:rPr lang="en-US" dirty="0" err="1"/>
              <a:t>monetarnom</a:t>
            </a:r>
            <a:r>
              <a:rPr lang="en-US" dirty="0"/>
              <a:t> </a:t>
            </a:r>
            <a:r>
              <a:rPr lang="en-US" dirty="0" err="1"/>
              <a:t>targetiranju</a:t>
            </a:r>
            <a:r>
              <a:rPr lang="en-US" dirty="0"/>
              <a:t>. </a:t>
            </a:r>
            <a:endParaRPr lang="sr-Latn-CS" dirty="0"/>
          </a:p>
          <a:p>
            <a:pPr lvl="1">
              <a:defRPr/>
            </a:pPr>
            <a:endParaRPr lang="en-US" dirty="0"/>
          </a:p>
        </p:txBody>
      </p:sp>
      <p:sp>
        <p:nvSpPr>
          <p:cNvPr id="8" name="Content Placeholder 7">
            <a:extLst>
              <a:ext uri="{FF2B5EF4-FFF2-40B4-BE49-F238E27FC236}">
                <a16:creationId xmlns:a16="http://schemas.microsoft.com/office/drawing/2014/main" id="{6252912D-A469-419B-B9DC-65E44511ED22}"/>
              </a:ext>
            </a:extLst>
          </p:cNvPr>
          <p:cNvSpPr>
            <a:spLocks noGrp="1"/>
          </p:cNvSpPr>
          <p:nvPr>
            <p:ph sz="half" idx="2"/>
          </p:nvPr>
        </p:nvSpPr>
        <p:spPr/>
        <p:txBody>
          <a:bodyPr/>
          <a:lstStyle/>
          <a:p>
            <a:pPr>
              <a:defRPr/>
            </a:pPr>
            <a:endParaRPr lang="en-US" dirty="0"/>
          </a:p>
        </p:txBody>
      </p:sp>
      <p:pic>
        <p:nvPicPr>
          <p:cNvPr id="66565" name="Picture 2">
            <a:extLst>
              <a:ext uri="{FF2B5EF4-FFF2-40B4-BE49-F238E27FC236}">
                <a16:creationId xmlns:a16="http://schemas.microsoft.com/office/drawing/2014/main" id="{2420359D-2C75-4A3F-A3D1-B74F6B3AF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477"/>
          <a:stretch>
            <a:fillRect/>
          </a:stretch>
        </p:blipFill>
        <p:spPr bwMode="auto">
          <a:xfrm>
            <a:off x="4951413" y="2286000"/>
            <a:ext cx="38877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AA0DC62-2400-4A6D-B7F1-DF41163B93C5}"/>
              </a:ext>
            </a:extLst>
          </p:cNvPr>
          <p:cNvSpPr>
            <a:spLocks noChangeArrowheads="1"/>
          </p:cNvSpPr>
          <p:nvPr/>
        </p:nvSpPr>
        <p:spPr bwMode="auto">
          <a:xfrm>
            <a:off x="7085013" y="38862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1" name="Oval 10">
            <a:extLst>
              <a:ext uri="{FF2B5EF4-FFF2-40B4-BE49-F238E27FC236}">
                <a16:creationId xmlns:a16="http://schemas.microsoft.com/office/drawing/2014/main" id="{CA094BF3-D5D6-4714-9429-EC3EAC3B6A86}"/>
              </a:ext>
            </a:extLst>
          </p:cNvPr>
          <p:cNvSpPr>
            <a:spLocks noChangeArrowheads="1"/>
          </p:cNvSpPr>
          <p:nvPr/>
        </p:nvSpPr>
        <p:spPr bwMode="auto">
          <a:xfrm rot="6210082">
            <a:off x="6218238" y="32766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2" name="Oval 11">
            <a:extLst>
              <a:ext uri="{FF2B5EF4-FFF2-40B4-BE49-F238E27FC236}">
                <a16:creationId xmlns:a16="http://schemas.microsoft.com/office/drawing/2014/main" id="{E9AF62B4-F232-49BC-B116-036841F6E0A3}"/>
              </a:ext>
            </a:extLst>
          </p:cNvPr>
          <p:cNvSpPr>
            <a:spLocks noChangeArrowheads="1"/>
          </p:cNvSpPr>
          <p:nvPr/>
        </p:nvSpPr>
        <p:spPr bwMode="auto">
          <a:xfrm>
            <a:off x="6780213" y="35814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14" name="TextBox 13">
            <a:extLst>
              <a:ext uri="{FF2B5EF4-FFF2-40B4-BE49-F238E27FC236}">
                <a16:creationId xmlns:a16="http://schemas.microsoft.com/office/drawing/2014/main" id="{34850FF6-B8E4-4310-926F-2F5866ABFEB7}"/>
              </a:ext>
            </a:extLst>
          </p:cNvPr>
          <p:cNvSpPr txBox="1">
            <a:spLocks noChangeArrowheads="1"/>
          </p:cNvSpPr>
          <p:nvPr/>
        </p:nvSpPr>
        <p:spPr bwMode="auto">
          <a:xfrm>
            <a:off x="6856413" y="2743200"/>
            <a:ext cx="144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Prema </a:t>
            </a:r>
            <a:r>
              <a:rPr lang="sr-Latn-CS" altLang="en-US" i="1">
                <a:solidFill>
                  <a:srgbClr val="FF0000"/>
                </a:solidFill>
              </a:rPr>
              <a:t>LM</a:t>
            </a:r>
            <a:endParaRPr lang="en-US" altLang="en-US" i="1">
              <a:solidFill>
                <a:srgbClr val="FF0000"/>
              </a:solidFill>
            </a:endParaRPr>
          </a:p>
        </p:txBody>
      </p:sp>
      <p:sp>
        <p:nvSpPr>
          <p:cNvPr id="15" name="TextBox 14">
            <a:extLst>
              <a:ext uri="{FF2B5EF4-FFF2-40B4-BE49-F238E27FC236}">
                <a16:creationId xmlns:a16="http://schemas.microsoft.com/office/drawing/2014/main" id="{E9EBAE0D-8341-44B8-818C-3CF6D9E946E4}"/>
              </a:ext>
            </a:extLst>
          </p:cNvPr>
          <p:cNvSpPr txBox="1">
            <a:spLocks noChangeArrowheads="1"/>
          </p:cNvSpPr>
          <p:nvPr/>
        </p:nvSpPr>
        <p:spPr bwMode="auto">
          <a:xfrm>
            <a:off x="7008813" y="313531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solidFill>
                  <a:srgbClr val="FF0000"/>
                </a:solidFill>
              </a:rPr>
              <a:t>Tejlorovo pravilo </a:t>
            </a:r>
            <a:endParaRPr lang="en-US"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linds(horizontal)">
                                      <p:cBhvr>
                                        <p:cTn id="18" dur="500"/>
                                        <p:tgtEl>
                                          <p:spTgt spid="1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2E4E-E8D1-40CC-A0BF-D41B96B4787A}"/>
              </a:ext>
            </a:extLst>
          </p:cNvPr>
          <p:cNvSpPr>
            <a:spLocks noGrp="1"/>
          </p:cNvSpPr>
          <p:nvPr>
            <p:ph type="title"/>
          </p:nvPr>
        </p:nvSpPr>
        <p:spPr/>
        <p:txBody>
          <a:bodyPr/>
          <a:lstStyle/>
          <a:p>
            <a:pPr>
              <a:defRPr/>
            </a:pPr>
            <a:r>
              <a:rPr lang="pl-PL" sz="3600" i="1" dirty="0"/>
              <a:t>TR kriva opisuje ponašanje  CB i </a:t>
            </a:r>
            <a:r>
              <a:rPr lang="en-US" sz="3600" dirty="0"/>
              <a:t> </a:t>
            </a:r>
            <a:r>
              <a:rPr lang="en-US" sz="3600" dirty="0" err="1"/>
              <a:t>privreda</a:t>
            </a:r>
            <a:r>
              <a:rPr lang="en-US" sz="3600" dirty="0"/>
              <a:t> se, </a:t>
            </a:r>
            <a:r>
              <a:rPr lang="en-US" sz="3600" dirty="0" err="1"/>
              <a:t>po</a:t>
            </a:r>
            <a:r>
              <a:rPr lang="en-US" sz="3600" dirty="0"/>
              <a:t> </a:t>
            </a:r>
            <a:r>
              <a:rPr lang="en-US" sz="3600" dirty="0" err="1"/>
              <a:t>definiciji</a:t>
            </a:r>
            <a:r>
              <a:rPr lang="en-US" sz="3600" dirty="0"/>
              <a:t>, </a:t>
            </a:r>
            <a:r>
              <a:rPr lang="en-US" sz="3600" dirty="0" err="1"/>
              <a:t>mora</a:t>
            </a:r>
            <a:r>
              <a:rPr lang="sr-Latn-CS" sz="3600" dirty="0"/>
              <a:t> </a:t>
            </a:r>
            <a:r>
              <a:rPr lang="en-US" sz="3600" dirty="0" err="1"/>
              <a:t>nalaziti</a:t>
            </a:r>
            <a:r>
              <a:rPr lang="en-US" sz="3600" dirty="0"/>
              <a:t> </a:t>
            </a:r>
            <a:r>
              <a:rPr lang="en-US" sz="3600" dirty="0" err="1"/>
              <a:t>na</a:t>
            </a:r>
            <a:r>
              <a:rPr lang="en-US" sz="3600" dirty="0"/>
              <a:t> </a:t>
            </a:r>
            <a:r>
              <a:rPr lang="en-US" sz="3600" dirty="0" err="1"/>
              <a:t>njoj</a:t>
            </a:r>
            <a:endParaRPr lang="en-US" sz="3600" dirty="0"/>
          </a:p>
        </p:txBody>
      </p:sp>
      <p:sp>
        <p:nvSpPr>
          <p:cNvPr id="3" name="Content Placeholder 2">
            <a:extLst>
              <a:ext uri="{FF2B5EF4-FFF2-40B4-BE49-F238E27FC236}">
                <a16:creationId xmlns:a16="http://schemas.microsoft.com/office/drawing/2014/main" id="{ED18E8C2-892D-470B-B90E-1D01C8E43C47}"/>
              </a:ext>
            </a:extLst>
          </p:cNvPr>
          <p:cNvSpPr>
            <a:spLocks noGrp="1"/>
          </p:cNvSpPr>
          <p:nvPr>
            <p:ph sz="half" idx="1"/>
          </p:nvPr>
        </p:nvSpPr>
        <p:spPr/>
        <p:txBody>
          <a:bodyPr/>
          <a:lstStyle/>
          <a:p>
            <a:pPr>
              <a:defRPr/>
            </a:pPr>
            <a:r>
              <a:rPr lang="en-US" u="sng" dirty="0" err="1"/>
              <a:t>Neka</a:t>
            </a:r>
            <a:r>
              <a:rPr lang="en-US" u="sng" dirty="0"/>
              <a:t> </a:t>
            </a:r>
            <a:r>
              <a:rPr lang="en-US" u="sng" dirty="0" err="1"/>
              <a:t>restriktivnija</a:t>
            </a:r>
            <a:r>
              <a:rPr lang="en-US" u="sng" dirty="0"/>
              <a:t> </a:t>
            </a:r>
            <a:r>
              <a:rPr lang="en-US" u="sng" dirty="0" err="1"/>
              <a:t>centralna</a:t>
            </a:r>
            <a:r>
              <a:rPr lang="en-US" u="sng" dirty="0"/>
              <a:t> </a:t>
            </a:r>
            <a:r>
              <a:rPr lang="en-US" u="sng" dirty="0" err="1"/>
              <a:t>banka</a:t>
            </a:r>
            <a:r>
              <a:rPr lang="en-US" u="sng" dirty="0"/>
              <a:t> bi </a:t>
            </a:r>
            <a:r>
              <a:rPr lang="en-US" u="sng" dirty="0" err="1"/>
              <a:t>izabrala</a:t>
            </a:r>
            <a:r>
              <a:rPr lang="en-US" u="sng" dirty="0"/>
              <a:t> </a:t>
            </a:r>
            <a:r>
              <a:rPr lang="en-US" u="sng" dirty="0" err="1"/>
              <a:t>višu</a:t>
            </a:r>
            <a:r>
              <a:rPr lang="en-US" u="sng" dirty="0"/>
              <a:t> </a:t>
            </a:r>
            <a:r>
              <a:rPr lang="en-US" u="sng" dirty="0" err="1"/>
              <a:t>kamatnu</a:t>
            </a:r>
            <a:r>
              <a:rPr lang="en-US" u="sng" dirty="0"/>
              <a:t> </a:t>
            </a:r>
            <a:r>
              <a:rPr lang="en-US" u="sng" dirty="0" err="1"/>
              <a:t>stopu</a:t>
            </a:r>
            <a:r>
              <a:rPr lang="sr-Latn-CS" u="sng" dirty="0"/>
              <a:t> - </a:t>
            </a:r>
            <a:r>
              <a:rPr lang="en-US" u="sng" dirty="0" err="1"/>
              <a:t>tačk</a:t>
            </a:r>
            <a:r>
              <a:rPr lang="sr-Latn-CS" u="sng" dirty="0"/>
              <a:t>a</a:t>
            </a:r>
            <a:r>
              <a:rPr lang="en-US" u="sng" dirty="0"/>
              <a:t> </a:t>
            </a:r>
            <a:r>
              <a:rPr lang="en-US" i="1" u="sng" dirty="0"/>
              <a:t>F. </a:t>
            </a:r>
            <a:endParaRPr lang="sr-Latn-CS" i="1" u="sng" dirty="0"/>
          </a:p>
          <a:p>
            <a:pPr>
              <a:defRPr/>
            </a:pPr>
            <a:r>
              <a:rPr lang="en-US" i="1" dirty="0"/>
              <a:t>U tom </a:t>
            </a:r>
            <a:r>
              <a:rPr lang="en-US" i="1" dirty="0" err="1"/>
              <a:t>slučaju</a:t>
            </a:r>
            <a:r>
              <a:rPr lang="en-US" i="1" dirty="0"/>
              <a:t>, </a:t>
            </a:r>
            <a:r>
              <a:rPr lang="en-US" i="1" dirty="0" err="1"/>
              <a:t>došlo</a:t>
            </a:r>
            <a:r>
              <a:rPr lang="en-US" i="1" dirty="0"/>
              <a:t> bi do </a:t>
            </a:r>
            <a:r>
              <a:rPr lang="en-US" i="1" dirty="0" err="1"/>
              <a:t>kontrakcije</a:t>
            </a:r>
            <a:r>
              <a:rPr lang="en-US" i="1" dirty="0"/>
              <a:t> </a:t>
            </a:r>
            <a:r>
              <a:rPr lang="en-US" i="1" dirty="0" err="1"/>
              <a:t>novčane</a:t>
            </a:r>
            <a:r>
              <a:rPr lang="en-US" i="1" dirty="0"/>
              <a:t> </a:t>
            </a:r>
            <a:r>
              <a:rPr lang="en-US" i="1" dirty="0" err="1"/>
              <a:t>ponude</a:t>
            </a:r>
            <a:r>
              <a:rPr lang="sr-Latn-CS" i="1" dirty="0"/>
              <a:t> i rasta i </a:t>
            </a:r>
            <a:endParaRPr lang="en-US" dirty="0"/>
          </a:p>
        </p:txBody>
      </p:sp>
      <p:sp>
        <p:nvSpPr>
          <p:cNvPr id="4" name="Content Placeholder 3">
            <a:extLst>
              <a:ext uri="{FF2B5EF4-FFF2-40B4-BE49-F238E27FC236}">
                <a16:creationId xmlns:a16="http://schemas.microsoft.com/office/drawing/2014/main" id="{DA2983FC-E7E2-4090-983A-C036EA1C48E3}"/>
              </a:ext>
            </a:extLst>
          </p:cNvPr>
          <p:cNvSpPr>
            <a:spLocks noGrp="1"/>
          </p:cNvSpPr>
          <p:nvPr>
            <p:ph sz="half" idx="2"/>
          </p:nvPr>
        </p:nvSpPr>
        <p:spPr>
          <a:xfrm>
            <a:off x="4953000" y="2057400"/>
            <a:ext cx="3695700" cy="4114800"/>
          </a:xfrm>
        </p:spPr>
        <p:txBody>
          <a:bodyPr/>
          <a:lstStyle/>
          <a:p>
            <a:pPr>
              <a:defRPr/>
            </a:pPr>
            <a:endParaRPr lang="sr-Latn-CS" dirty="0"/>
          </a:p>
          <a:p>
            <a:pPr>
              <a:defRPr/>
            </a:pPr>
            <a:endParaRPr lang="sr-Latn-CS" dirty="0"/>
          </a:p>
          <a:p>
            <a:pPr>
              <a:defRPr/>
            </a:pPr>
            <a:endParaRPr lang="sr-Latn-CS" dirty="0"/>
          </a:p>
          <a:p>
            <a:pPr>
              <a:defRPr/>
            </a:pPr>
            <a:r>
              <a:rPr lang="sr-Latn-CS" dirty="0"/>
              <a:t>Restriktivnost – veći koeficijent b!!!!</a:t>
            </a:r>
            <a:endParaRPr lang="en-US" dirty="0"/>
          </a:p>
        </p:txBody>
      </p:sp>
      <p:pic>
        <p:nvPicPr>
          <p:cNvPr id="67589" name="Picture 4">
            <a:extLst>
              <a:ext uri="{FF2B5EF4-FFF2-40B4-BE49-F238E27FC236}">
                <a16:creationId xmlns:a16="http://schemas.microsoft.com/office/drawing/2014/main" id="{306CFDC1-97A4-46D0-9A17-F5F3DFC46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113"/>
          <a:stretch>
            <a:fillRect/>
          </a:stretch>
        </p:blipFill>
        <p:spPr bwMode="auto">
          <a:xfrm>
            <a:off x="4767263" y="1981200"/>
            <a:ext cx="36909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22909BA-6FFD-4EF2-94CD-A348693CB554}"/>
              </a:ext>
            </a:extLst>
          </p:cNvPr>
          <p:cNvSpPr>
            <a:spLocks noChangeArrowheads="1"/>
          </p:cNvSpPr>
          <p:nvPr/>
        </p:nvSpPr>
        <p:spPr bwMode="auto">
          <a:xfrm>
            <a:off x="5715000" y="2133600"/>
            <a:ext cx="1447800" cy="533400"/>
          </a:xfrm>
          <a:prstGeom prst="rect">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
        <p:nvSpPr>
          <p:cNvPr id="8" name="Oval 7">
            <a:extLst>
              <a:ext uri="{FF2B5EF4-FFF2-40B4-BE49-F238E27FC236}">
                <a16:creationId xmlns:a16="http://schemas.microsoft.com/office/drawing/2014/main" id="{62E65628-93E2-4B0A-80C7-69D6DD17CC70}"/>
              </a:ext>
            </a:extLst>
          </p:cNvPr>
          <p:cNvSpPr>
            <a:spLocks noChangeArrowheads="1"/>
          </p:cNvSpPr>
          <p:nvPr/>
        </p:nvSpPr>
        <p:spPr bwMode="auto">
          <a:xfrm>
            <a:off x="5072063" y="2819400"/>
            <a:ext cx="1752600" cy="304800"/>
          </a:xfrm>
          <a:prstGeom prst="ellipse">
            <a:avLst/>
          </a:prstGeom>
          <a:solidFill>
            <a:schemeClr val="tx1"/>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pic>
        <p:nvPicPr>
          <p:cNvPr id="9" name="Picture 2">
            <a:extLst>
              <a:ext uri="{FF2B5EF4-FFF2-40B4-BE49-F238E27FC236}">
                <a16:creationId xmlns:a16="http://schemas.microsoft.com/office/drawing/2014/main" id="{0193A2AD-9B7A-4ABA-BCA6-5C562DDD4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0494"/>
          <a:stretch>
            <a:fillRect/>
          </a:stretch>
        </p:blipFill>
        <p:spPr bwMode="auto">
          <a:xfrm>
            <a:off x="6551613" y="4637088"/>
            <a:ext cx="2592387"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extLst>
              <a:ext uri="{FF2B5EF4-FFF2-40B4-BE49-F238E27FC236}">
                <a16:creationId xmlns:a16="http://schemas.microsoft.com/office/drawing/2014/main" id="{E9069ED8-8701-4E93-8FA3-2E1DBED72D4B}"/>
              </a:ext>
            </a:extLst>
          </p:cNvPr>
          <p:cNvSpPr>
            <a:spLocks noChangeArrowheads="1"/>
          </p:cNvSpPr>
          <p:nvPr/>
        </p:nvSpPr>
        <p:spPr bwMode="auto">
          <a:xfrm>
            <a:off x="7848600" y="4724400"/>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6" presetClass="emph" presetSubtype="0" fill="hold" nodeType="withEffect">
                                  <p:stCondLst>
                                    <p:cond delay="0"/>
                                  </p:stCondLst>
                                  <p:childTnLst>
                                    <p:animScale>
                                      <p:cBhvr>
                                        <p:cTn id="17" dur="2000" fill="hold"/>
                                        <p:tgtEl>
                                          <p:spTgt spid="9"/>
                                        </p:tgtEl>
                                      </p:cBhvr>
                                      <p:by x="200000" y="200000"/>
                                    </p:animScale>
                                  </p:childTnLst>
                                </p:cTn>
                              </p:par>
                              <p:par>
                                <p:cTn id="18" presetID="64" presetClass="path" presetSubtype="0" accel="50000" decel="50000" fill="hold" nodeType="withEffect">
                                  <p:stCondLst>
                                    <p:cond delay="0"/>
                                  </p:stCondLst>
                                  <p:childTnLst>
                                    <p:animMotion origin="layout" path="M -0.14149 -0.00462 L -0.14149 -0.33773 " pathEditMode="relative" rAng="0" ptsTypes="AA">
                                      <p:cBhvr>
                                        <p:cTn id="19" dur="2000" fill="hold"/>
                                        <p:tgtEl>
                                          <p:spTgt spid="9"/>
                                        </p:tgtEl>
                                        <p:attrNameLst>
                                          <p:attrName>ppt_x</p:attrName>
                                          <p:attrName>ppt_y</p:attrName>
                                        </p:attrNameLst>
                                      </p:cBhvr>
                                      <p:rCtr x="0" y="-16655"/>
                                    </p:animMotion>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A9B0-89EF-454A-A7C7-6B33A22D99C9}"/>
              </a:ext>
            </a:extLst>
          </p:cNvPr>
          <p:cNvSpPr>
            <a:spLocks noGrp="1"/>
          </p:cNvSpPr>
          <p:nvPr>
            <p:ph type="title"/>
          </p:nvPr>
        </p:nvSpPr>
        <p:spPr/>
        <p:txBody>
          <a:bodyPr/>
          <a:lstStyle/>
          <a:p>
            <a:pPr>
              <a:defRPr/>
            </a:pPr>
            <a:r>
              <a:rPr lang="en-US" dirty="0" err="1"/>
              <a:t>Kretanje</a:t>
            </a:r>
            <a:r>
              <a:rPr lang="en-US" dirty="0"/>
              <a:t> </a:t>
            </a:r>
            <a:r>
              <a:rPr lang="en-US" dirty="0" err="1"/>
              <a:t>duž</a:t>
            </a:r>
            <a:r>
              <a:rPr lang="en-US" dirty="0"/>
              <a:t> </a:t>
            </a:r>
            <a:r>
              <a:rPr lang="en-US" dirty="0" err="1"/>
              <a:t>linije</a:t>
            </a:r>
            <a:r>
              <a:rPr lang="en-US" dirty="0"/>
              <a:t> </a:t>
            </a:r>
            <a:r>
              <a:rPr lang="en-US" i="1" dirty="0" err="1"/>
              <a:t>TR</a:t>
            </a:r>
            <a:r>
              <a:rPr lang="en-US" i="1" dirty="0"/>
              <a:t> </a:t>
            </a:r>
            <a:br>
              <a:rPr lang="en-US" dirty="0"/>
            </a:br>
            <a:endParaRPr lang="en-US" dirty="0"/>
          </a:p>
        </p:txBody>
      </p:sp>
      <p:sp>
        <p:nvSpPr>
          <p:cNvPr id="3" name="Content Placeholder 2">
            <a:extLst>
              <a:ext uri="{FF2B5EF4-FFF2-40B4-BE49-F238E27FC236}">
                <a16:creationId xmlns:a16="http://schemas.microsoft.com/office/drawing/2014/main" id="{0AC3AF26-5F06-4B6B-8587-55E384A48372}"/>
              </a:ext>
            </a:extLst>
          </p:cNvPr>
          <p:cNvSpPr>
            <a:spLocks noGrp="1"/>
          </p:cNvSpPr>
          <p:nvPr>
            <p:ph sz="half" idx="1"/>
          </p:nvPr>
        </p:nvSpPr>
        <p:spPr>
          <a:xfrm>
            <a:off x="1066800" y="2286000"/>
            <a:ext cx="3695700" cy="4114800"/>
          </a:xfrm>
        </p:spPr>
        <p:txBody>
          <a:bodyPr/>
          <a:lstStyle/>
          <a:p>
            <a:pPr>
              <a:defRPr/>
            </a:pPr>
            <a:r>
              <a:rPr lang="pl-PL" dirty="0"/>
              <a:t>strategija CB ima pet parametara.</a:t>
            </a:r>
          </a:p>
          <a:p>
            <a:pPr>
              <a:buFont typeface="Wingdings" panose="05000000000000000000" pitchFamily="2" charset="2"/>
              <a:buNone/>
              <a:defRPr/>
            </a:pPr>
            <a:r>
              <a:rPr lang="pl-PL" dirty="0"/>
              <a:t>1. Prva dva parametra su a i b </a:t>
            </a:r>
          </a:p>
          <a:p>
            <a:pPr>
              <a:buFont typeface="Wingdings" panose="05000000000000000000" pitchFamily="2" charset="2"/>
              <a:buNone/>
              <a:defRPr/>
            </a:pPr>
            <a:r>
              <a:rPr lang="sr-Latn-CS" dirty="0"/>
              <a:t>3. </a:t>
            </a:r>
            <a:r>
              <a:rPr lang="en-US" dirty="0" err="1"/>
              <a:t>inflacioni</a:t>
            </a:r>
            <a:r>
              <a:rPr lang="en-US" dirty="0"/>
              <a:t> target</a:t>
            </a:r>
            <a:r>
              <a:rPr lang="sr-Latn-CS" dirty="0"/>
              <a:t> </a:t>
            </a:r>
            <a:r>
              <a:rPr lang="en-US" dirty="0"/>
              <a:t> </a:t>
            </a:r>
            <a:r>
              <a:rPr lang="en-US" dirty="0">
                <a:sym typeface="Symbol"/>
              </a:rPr>
              <a:t></a:t>
            </a:r>
            <a:r>
              <a:rPr lang="en-US" dirty="0"/>
              <a:t> </a:t>
            </a:r>
            <a:endParaRPr lang="sr-Latn-CS" dirty="0"/>
          </a:p>
          <a:p>
            <a:pPr>
              <a:buFont typeface="Wingdings" panose="05000000000000000000" pitchFamily="2" charset="2"/>
              <a:buNone/>
              <a:defRPr/>
            </a:pPr>
            <a:r>
              <a:rPr lang="sr-Latn-CS" dirty="0"/>
              <a:t>4. </a:t>
            </a:r>
            <a:r>
              <a:rPr lang="pl-PL" dirty="0"/>
              <a:t>trend BDP Y </a:t>
            </a:r>
          </a:p>
          <a:p>
            <a:pPr>
              <a:buFont typeface="Wingdings" panose="05000000000000000000" pitchFamily="2" charset="2"/>
              <a:buNone/>
              <a:defRPr/>
            </a:pPr>
            <a:r>
              <a:rPr lang="pl-PL" dirty="0"/>
              <a:t>5. neutralna kamatna stopa </a:t>
            </a:r>
            <a:r>
              <a:rPr lang="pl-PL" i="1" dirty="0"/>
              <a:t>i </a:t>
            </a:r>
            <a:endParaRPr lang="en-US" dirty="0"/>
          </a:p>
        </p:txBody>
      </p:sp>
      <p:sp>
        <p:nvSpPr>
          <p:cNvPr id="4" name="Content Placeholder 3">
            <a:extLst>
              <a:ext uri="{FF2B5EF4-FFF2-40B4-BE49-F238E27FC236}">
                <a16:creationId xmlns:a16="http://schemas.microsoft.com/office/drawing/2014/main" id="{CDA1BBCB-D8B7-46A0-BB4C-753E1FADCD21}"/>
              </a:ext>
            </a:extLst>
          </p:cNvPr>
          <p:cNvSpPr>
            <a:spLocks noGrp="1"/>
          </p:cNvSpPr>
          <p:nvPr>
            <p:ph sz="half" idx="2"/>
          </p:nvPr>
        </p:nvSpPr>
        <p:spPr>
          <a:xfrm>
            <a:off x="4953000" y="2209800"/>
            <a:ext cx="3695700" cy="4114800"/>
          </a:xfrm>
        </p:spPr>
        <p:txBody>
          <a:bodyPr/>
          <a:lstStyle/>
          <a:p>
            <a:pPr>
              <a:defRPr/>
            </a:pPr>
            <a:r>
              <a:rPr lang="it-IT" dirty="0"/>
              <a:t>Dok se parametri ne promene, krećemo se duž</a:t>
            </a:r>
          </a:p>
          <a:p>
            <a:pPr>
              <a:defRPr/>
            </a:pPr>
            <a:r>
              <a:rPr lang="en-US" dirty="0" err="1"/>
              <a:t>linije</a:t>
            </a:r>
            <a:r>
              <a:rPr lang="en-US" dirty="0"/>
              <a:t> </a:t>
            </a:r>
            <a:r>
              <a:rPr lang="en-US" i="1" dirty="0"/>
              <a:t>TR. </a:t>
            </a:r>
            <a:r>
              <a:rPr lang="en-US" i="1" dirty="0" err="1"/>
              <a:t>Kada</a:t>
            </a:r>
            <a:r>
              <a:rPr lang="en-US" i="1" dirty="0"/>
              <a:t> se </a:t>
            </a:r>
            <a:r>
              <a:rPr lang="en-US" i="1" dirty="0" err="1"/>
              <a:t>promene</a:t>
            </a:r>
            <a:r>
              <a:rPr lang="en-US" i="1" dirty="0"/>
              <a:t>, </a:t>
            </a:r>
            <a:r>
              <a:rPr lang="en-US" i="1" dirty="0" err="1"/>
              <a:t>TR</a:t>
            </a:r>
            <a:r>
              <a:rPr lang="en-US" i="1" dirty="0"/>
              <a:t> </a:t>
            </a:r>
            <a:r>
              <a:rPr lang="en-US" i="1" dirty="0" err="1"/>
              <a:t>linija</a:t>
            </a:r>
            <a:r>
              <a:rPr lang="en-US" i="1" dirty="0"/>
              <a:t> se </a:t>
            </a:r>
            <a:r>
              <a:rPr lang="en-US" i="1" dirty="0" err="1"/>
              <a:t>pomera</a:t>
            </a:r>
            <a:r>
              <a:rPr lang="en-US" i="1" dirty="0"/>
              <a:t>.</a:t>
            </a:r>
            <a:endParaRPr lang="sr-Latn-CS" i="1" dirty="0"/>
          </a:p>
          <a:p>
            <a:pPr>
              <a:defRPr/>
            </a:pPr>
            <a:endParaRPr lang="sr-Latn-CS" i="1" dirty="0"/>
          </a:p>
          <a:p>
            <a:pPr>
              <a:defRPr/>
            </a:pPr>
            <a:r>
              <a:rPr lang="sr-Latn-CS" i="1" dirty="0"/>
              <a:t>a i b menjaju ugao, </a:t>
            </a:r>
            <a:endParaRPr lang="en-US" dirty="0"/>
          </a:p>
        </p:txBody>
      </p:sp>
      <p:pic>
        <p:nvPicPr>
          <p:cNvPr id="68613" name="Picture 4">
            <a:extLst>
              <a:ext uri="{FF2B5EF4-FFF2-40B4-BE49-F238E27FC236}">
                <a16:creationId xmlns:a16="http://schemas.microsoft.com/office/drawing/2014/main" id="{4EBF6F24-1601-4D37-83A6-CA55C6C3F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113"/>
          <a:stretch>
            <a:fillRect/>
          </a:stretch>
        </p:blipFill>
        <p:spPr bwMode="auto">
          <a:xfrm>
            <a:off x="3124200" y="990600"/>
            <a:ext cx="3690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3F38-DFC0-40EE-BDD9-B583BD423D09}"/>
              </a:ext>
            </a:extLst>
          </p:cNvPr>
          <p:cNvSpPr>
            <a:spLocks noGrp="1"/>
          </p:cNvSpPr>
          <p:nvPr>
            <p:ph type="title"/>
          </p:nvPr>
        </p:nvSpPr>
        <p:spPr/>
        <p:txBody>
          <a:bodyPr/>
          <a:lstStyle/>
          <a:p>
            <a:pPr>
              <a:defRPr/>
            </a:pPr>
            <a:r>
              <a:rPr lang="pl-PL" dirty="0"/>
              <a:t>Neutralna kamatna stopa</a:t>
            </a:r>
            <a:endParaRPr lang="en-US" dirty="0"/>
          </a:p>
        </p:txBody>
      </p:sp>
      <p:sp>
        <p:nvSpPr>
          <p:cNvPr id="3" name="Content Placeholder 2">
            <a:extLst>
              <a:ext uri="{FF2B5EF4-FFF2-40B4-BE49-F238E27FC236}">
                <a16:creationId xmlns:a16="http://schemas.microsoft.com/office/drawing/2014/main" id="{8FAD794D-02F1-46A9-9575-2783DB3EEFE3}"/>
              </a:ext>
            </a:extLst>
          </p:cNvPr>
          <p:cNvSpPr>
            <a:spLocks noGrp="1"/>
          </p:cNvSpPr>
          <p:nvPr>
            <p:ph sz="half" idx="1"/>
          </p:nvPr>
        </p:nvSpPr>
        <p:spPr/>
        <p:txBody>
          <a:bodyPr/>
          <a:lstStyle/>
          <a:p>
            <a:pPr>
              <a:defRPr/>
            </a:pPr>
            <a:endParaRPr lang="pl-PL" dirty="0"/>
          </a:p>
          <a:p>
            <a:pPr>
              <a:defRPr/>
            </a:pPr>
            <a:endParaRPr lang="pl-PL" dirty="0"/>
          </a:p>
          <a:p>
            <a:pPr>
              <a:defRPr/>
            </a:pPr>
            <a:r>
              <a:rPr lang="pl-PL" dirty="0"/>
              <a:t>i = </a:t>
            </a:r>
            <a:r>
              <a:rPr lang="en-US" i="1" dirty="0"/>
              <a:t>r </a:t>
            </a:r>
            <a:r>
              <a:rPr lang="sr-Latn-CS" i="1" dirty="0"/>
              <a:t> + </a:t>
            </a:r>
            <a:r>
              <a:rPr lang="en-US" dirty="0">
                <a:sym typeface="Symbol"/>
              </a:rPr>
              <a:t></a:t>
            </a:r>
            <a:endParaRPr lang="en-US" dirty="0"/>
          </a:p>
          <a:p>
            <a:pPr>
              <a:defRPr/>
            </a:pPr>
            <a:endParaRPr lang="en-US" dirty="0"/>
          </a:p>
        </p:txBody>
      </p:sp>
      <p:sp>
        <p:nvSpPr>
          <p:cNvPr id="4" name="Content Placeholder 3">
            <a:extLst>
              <a:ext uri="{FF2B5EF4-FFF2-40B4-BE49-F238E27FC236}">
                <a16:creationId xmlns:a16="http://schemas.microsoft.com/office/drawing/2014/main" id="{F009692D-ABE0-4D57-BAF2-5BBD160DC5E1}"/>
              </a:ext>
            </a:extLst>
          </p:cNvPr>
          <p:cNvSpPr>
            <a:spLocks noGrp="1"/>
          </p:cNvSpPr>
          <p:nvPr>
            <p:ph sz="half" idx="2"/>
          </p:nvPr>
        </p:nvSpPr>
        <p:spPr/>
        <p:txBody>
          <a:bodyPr/>
          <a:lstStyle/>
          <a:p>
            <a:pPr>
              <a:defRPr/>
            </a:pPr>
            <a:r>
              <a:rPr lang="en-US" dirty="0" err="1"/>
              <a:t>privreda</a:t>
            </a:r>
            <a:r>
              <a:rPr lang="en-US" dirty="0"/>
              <a:t> ne </a:t>
            </a:r>
            <a:r>
              <a:rPr lang="en-US" dirty="0" err="1"/>
              <a:t>može</a:t>
            </a:r>
            <a:r>
              <a:rPr lang="en-US" dirty="0"/>
              <a:t> </a:t>
            </a:r>
            <a:r>
              <a:rPr lang="en-US" dirty="0" err="1"/>
              <a:t>dugo</a:t>
            </a:r>
            <a:r>
              <a:rPr lang="en-US" dirty="0"/>
              <a:t> </a:t>
            </a:r>
            <a:r>
              <a:rPr lang="en-US" dirty="0" err="1"/>
              <a:t>da</a:t>
            </a:r>
            <a:r>
              <a:rPr lang="en-US" dirty="0"/>
              <a:t> se </a:t>
            </a:r>
            <a:r>
              <a:rPr lang="en-US" dirty="0" err="1"/>
              <a:t>zadrži</a:t>
            </a:r>
            <a:r>
              <a:rPr lang="en-US" dirty="0"/>
              <a:t> van </a:t>
            </a:r>
            <a:r>
              <a:rPr lang="en-US" i="1" dirty="0"/>
              <a:t>IS </a:t>
            </a:r>
            <a:r>
              <a:rPr lang="en-US" i="1" dirty="0" err="1"/>
              <a:t>krive</a:t>
            </a:r>
            <a:r>
              <a:rPr lang="sr-Latn-CS" i="1" dirty="0"/>
              <a:t> i </a:t>
            </a:r>
            <a:r>
              <a:rPr lang="pl-PL" dirty="0"/>
              <a:t>nikada ne odstupa previše od </a:t>
            </a:r>
            <a:r>
              <a:rPr lang="pl-PL" i="1" dirty="0"/>
              <a:t>LM ili TR krive</a:t>
            </a:r>
            <a:endParaRPr lang="en-US" dirty="0"/>
          </a:p>
        </p:txBody>
      </p:sp>
      <p:cxnSp>
        <p:nvCxnSpPr>
          <p:cNvPr id="69637" name="Straight Connector 4">
            <a:extLst>
              <a:ext uri="{FF2B5EF4-FFF2-40B4-BE49-F238E27FC236}">
                <a16:creationId xmlns:a16="http://schemas.microsoft.com/office/drawing/2014/main" id="{B37456D5-9680-4681-8303-F9AD70F85185}"/>
              </a:ext>
            </a:extLst>
          </p:cNvPr>
          <p:cNvCxnSpPr>
            <a:cxnSpLocks noChangeShapeType="1"/>
          </p:cNvCxnSpPr>
          <p:nvPr/>
        </p:nvCxnSpPr>
        <p:spPr bwMode="auto">
          <a:xfrm>
            <a:off x="2743200" y="3122613"/>
            <a:ext cx="228600" cy="1587"/>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cxnSp>
        <p:nvCxnSpPr>
          <p:cNvPr id="69638" name="Straight Connector 6">
            <a:extLst>
              <a:ext uri="{FF2B5EF4-FFF2-40B4-BE49-F238E27FC236}">
                <a16:creationId xmlns:a16="http://schemas.microsoft.com/office/drawing/2014/main" id="{8EED4283-B925-4DF0-8BAE-6193B452CD97}"/>
              </a:ext>
            </a:extLst>
          </p:cNvPr>
          <p:cNvCxnSpPr>
            <a:cxnSpLocks noChangeShapeType="1"/>
          </p:cNvCxnSpPr>
          <p:nvPr/>
        </p:nvCxnSpPr>
        <p:spPr bwMode="auto">
          <a:xfrm>
            <a:off x="1447800" y="3048000"/>
            <a:ext cx="228600" cy="1588"/>
          </a:xfrm>
          <a:prstGeom prst="line">
            <a:avLst/>
          </a:prstGeom>
          <a:noFill/>
          <a:ln w="476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0225-3C37-4A50-8C4D-204D1F6D7ED3}"/>
              </a:ext>
            </a:extLst>
          </p:cNvPr>
          <p:cNvSpPr>
            <a:spLocks noGrp="1"/>
          </p:cNvSpPr>
          <p:nvPr>
            <p:ph type="title"/>
          </p:nvPr>
        </p:nvSpPr>
        <p:spPr>
          <a:xfrm>
            <a:off x="1066800" y="304800"/>
            <a:ext cx="8077200" cy="1431925"/>
          </a:xfrm>
        </p:spPr>
        <p:txBody>
          <a:bodyPr/>
          <a:lstStyle/>
          <a:p>
            <a:pPr>
              <a:defRPr/>
            </a:pPr>
            <a:r>
              <a:rPr lang="en-US" dirty="0" err="1"/>
              <a:t>Kako</a:t>
            </a:r>
            <a:r>
              <a:rPr lang="en-US" dirty="0"/>
              <a:t> </a:t>
            </a:r>
            <a:r>
              <a:rPr lang="en-US" dirty="0" err="1"/>
              <a:t>autonomna</a:t>
            </a:r>
            <a:r>
              <a:rPr lang="en-US" dirty="0"/>
              <a:t> </a:t>
            </a:r>
            <a:r>
              <a:rPr lang="en-US" dirty="0" err="1"/>
              <a:t>potro</a:t>
            </a:r>
            <a:r>
              <a:rPr lang="sr-Latn-CS" dirty="0" err="1"/>
              <a:t>šnja</a:t>
            </a:r>
            <a:r>
              <a:rPr lang="en-US" dirty="0"/>
              <a:t> </a:t>
            </a:r>
            <a:r>
              <a:rPr lang="en-US" dirty="0" err="1"/>
              <a:t>deluje</a:t>
            </a:r>
            <a:r>
              <a:rPr lang="en-US" dirty="0"/>
              <a:t> </a:t>
            </a:r>
            <a:r>
              <a:rPr lang="en-US" dirty="0" err="1"/>
              <a:t>na</a:t>
            </a:r>
            <a:r>
              <a:rPr lang="en-US" dirty="0"/>
              <a:t> </a:t>
            </a:r>
            <a:r>
              <a:rPr lang="en-US" dirty="0" err="1"/>
              <a:t>multiplikator</a:t>
            </a:r>
            <a:r>
              <a:rPr lang="en-US" dirty="0"/>
              <a:t>?</a:t>
            </a:r>
            <a:br>
              <a:rPr lang="en-GB" dirty="0"/>
            </a:br>
            <a:endParaRPr lang="en-GB" dirty="0"/>
          </a:p>
        </p:txBody>
      </p:sp>
      <p:sp>
        <p:nvSpPr>
          <p:cNvPr id="3" name="Content Placeholder 2">
            <a:extLst>
              <a:ext uri="{FF2B5EF4-FFF2-40B4-BE49-F238E27FC236}">
                <a16:creationId xmlns:a16="http://schemas.microsoft.com/office/drawing/2014/main" id="{78D1AF17-A094-4BE4-A468-B424E733B5C6}"/>
              </a:ext>
            </a:extLst>
          </p:cNvPr>
          <p:cNvSpPr>
            <a:spLocks noGrp="1"/>
          </p:cNvSpPr>
          <p:nvPr>
            <p:ph idx="1"/>
          </p:nvPr>
        </p:nvSpPr>
        <p:spPr/>
        <p:txBody>
          <a:bodyPr/>
          <a:lstStyle/>
          <a:p>
            <a:pPr lvl="1">
              <a:defRPr/>
            </a:pPr>
            <a:r>
              <a:rPr lang="en-US" dirty="0" err="1"/>
              <a:t>povećava</a:t>
            </a:r>
            <a:r>
              <a:rPr lang="en-US" dirty="0"/>
              <a:t> </a:t>
            </a:r>
            <a:r>
              <a:rPr lang="en-US" dirty="0" err="1"/>
              <a:t>ga</a:t>
            </a:r>
            <a:endParaRPr lang="en-GB" dirty="0"/>
          </a:p>
          <a:p>
            <a:pPr lvl="1">
              <a:defRPr/>
            </a:pPr>
            <a:r>
              <a:rPr lang="en-US" dirty="0" err="1"/>
              <a:t>smanjuje</a:t>
            </a:r>
            <a:r>
              <a:rPr lang="en-US" dirty="0"/>
              <a:t> </a:t>
            </a:r>
            <a:r>
              <a:rPr lang="en-US" dirty="0" err="1"/>
              <a:t>ga</a:t>
            </a:r>
            <a:endParaRPr lang="en-GB" dirty="0"/>
          </a:p>
          <a:p>
            <a:pPr lvl="1">
              <a:defRPr/>
            </a:pPr>
            <a:r>
              <a:rPr lang="en-US" dirty="0" err="1"/>
              <a:t>zavisi</a:t>
            </a:r>
            <a:r>
              <a:rPr lang="en-US" dirty="0"/>
              <a:t> </a:t>
            </a:r>
            <a:r>
              <a:rPr lang="en-US" dirty="0" err="1"/>
              <a:t>od</a:t>
            </a:r>
            <a:r>
              <a:rPr lang="en-US" dirty="0"/>
              <a:t> </a:t>
            </a:r>
            <a:r>
              <a:rPr lang="en-US" dirty="0" err="1"/>
              <a:t>iznosa</a:t>
            </a:r>
            <a:r>
              <a:rPr lang="en-US" dirty="0"/>
              <a:t>: </a:t>
            </a:r>
            <a:r>
              <a:rPr lang="en-US" dirty="0" err="1"/>
              <a:t>ako</a:t>
            </a:r>
            <a:r>
              <a:rPr lang="en-US" dirty="0"/>
              <a:t> je </a:t>
            </a:r>
            <a:r>
              <a:rPr lang="en-US" dirty="0" err="1"/>
              <a:t>negativna</a:t>
            </a:r>
            <a:r>
              <a:rPr lang="en-US" dirty="0"/>
              <a:t>, </a:t>
            </a:r>
            <a:r>
              <a:rPr lang="en-US" dirty="0" err="1"/>
              <a:t>smanjuje</a:t>
            </a:r>
            <a:r>
              <a:rPr lang="en-US" dirty="0"/>
              <a:t>, a </a:t>
            </a:r>
            <a:r>
              <a:rPr lang="en-US" dirty="0" err="1"/>
              <a:t>ako</a:t>
            </a:r>
            <a:r>
              <a:rPr lang="en-US" dirty="0"/>
              <a:t> je </a:t>
            </a:r>
            <a:r>
              <a:rPr lang="en-US" dirty="0" err="1"/>
              <a:t>pozitivna</a:t>
            </a:r>
            <a:r>
              <a:rPr lang="en-US" dirty="0"/>
              <a:t>, </a:t>
            </a:r>
            <a:r>
              <a:rPr lang="en-US" dirty="0" err="1"/>
              <a:t>povećava</a:t>
            </a:r>
            <a:endParaRPr lang="en-GB" dirty="0"/>
          </a:p>
          <a:p>
            <a:pPr lvl="1">
              <a:defRPr/>
            </a:pPr>
            <a:r>
              <a:rPr lang="en-US" dirty="0"/>
              <a:t>ne </a:t>
            </a:r>
            <a:r>
              <a:rPr lang="en-US" dirty="0" err="1"/>
              <a:t>utiče</a:t>
            </a:r>
            <a:r>
              <a:rPr lang="en-US" dirty="0"/>
              <a:t> </a:t>
            </a:r>
            <a:r>
              <a:rPr lang="en-US" dirty="0" err="1"/>
              <a:t>na</a:t>
            </a:r>
            <a:r>
              <a:rPr lang="en-US" dirty="0"/>
              <a:t> </a:t>
            </a:r>
            <a:r>
              <a:rPr lang="en-US" dirty="0" err="1"/>
              <a:t>multiplikator</a:t>
            </a:r>
            <a:endParaRPr lang="en-GB" dirty="0"/>
          </a:p>
        </p:txBody>
      </p:sp>
      <p:sp>
        <p:nvSpPr>
          <p:cNvPr id="4" name="Rectangle 3">
            <a:extLst>
              <a:ext uri="{FF2B5EF4-FFF2-40B4-BE49-F238E27FC236}">
                <a16:creationId xmlns:a16="http://schemas.microsoft.com/office/drawing/2014/main" id="{26B5951A-0D12-4494-8B82-E8A86AC1C828}"/>
              </a:ext>
            </a:extLst>
          </p:cNvPr>
          <p:cNvSpPr>
            <a:spLocks noChangeArrowheads="1"/>
          </p:cNvSpPr>
          <p:nvPr/>
        </p:nvSpPr>
        <p:spPr bwMode="auto">
          <a:xfrm>
            <a:off x="1066800" y="3962400"/>
            <a:ext cx="6019800" cy="762000"/>
          </a:xfrm>
          <a:prstGeom prst="rect">
            <a:avLst/>
          </a:prstGeom>
          <a:solidFill>
            <a:schemeClr val="accent1">
              <a:alpha val="12941"/>
            </a:schemeClr>
          </a:solidFill>
          <a:ln w="9525" algn="ctr">
            <a:solidFill>
              <a:schemeClr val="tx1"/>
            </a:solidFill>
            <a:round/>
            <a:headEnd/>
            <a:tailEnd/>
          </a:ln>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GB" altLang="en-US"/>
          </a:p>
        </p:txBody>
      </p:sp>
      <p:graphicFrame>
        <p:nvGraphicFramePr>
          <p:cNvPr id="3074" name="Object 2">
            <a:extLst>
              <a:ext uri="{FF2B5EF4-FFF2-40B4-BE49-F238E27FC236}">
                <a16:creationId xmlns:a16="http://schemas.microsoft.com/office/drawing/2014/main" id="{126FB903-CC68-41FB-8CCE-AF0F8A9F8EA4}"/>
              </a:ext>
            </a:extLst>
          </p:cNvPr>
          <p:cNvGraphicFramePr>
            <a:graphicFrameLocks noChangeAspect="1"/>
          </p:cNvGraphicFramePr>
          <p:nvPr/>
        </p:nvGraphicFramePr>
        <p:xfrm>
          <a:off x="5048250" y="5105400"/>
          <a:ext cx="714375" cy="615950"/>
        </p:xfrm>
        <a:graphic>
          <a:graphicData uri="http://schemas.openxmlformats.org/presentationml/2006/ole">
            <mc:AlternateContent xmlns:mc="http://schemas.openxmlformats.org/markup-compatibility/2006">
              <mc:Choice xmlns:v="urn:schemas-microsoft-com:vml" Requires="v">
                <p:oleObj spid="_x0000_s3133" name="Equation" r:id="rId3" imgW="317160" imgH="393480" progId="Equation.3">
                  <p:embed/>
                </p:oleObj>
              </mc:Choice>
              <mc:Fallback>
                <p:oleObj name="Equation" r:id="rId3" imgW="317160" imgH="39348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0" y="5105400"/>
                        <a:ext cx="714375" cy="615950"/>
                      </a:xfrm>
                      <a:prstGeom prst="rect">
                        <a:avLst/>
                      </a:prstGeom>
                      <a:solidFill>
                        <a:schemeClr val="tx1"/>
                      </a:solidFill>
                    </p:spPr>
                  </p:pic>
                </p:oleObj>
              </mc:Fallback>
            </mc:AlternateContent>
          </a:graphicData>
        </a:graphic>
      </p:graphicFrame>
      <p:graphicFrame>
        <p:nvGraphicFramePr>
          <p:cNvPr id="3075" name="Object 3">
            <a:extLst>
              <a:ext uri="{FF2B5EF4-FFF2-40B4-BE49-F238E27FC236}">
                <a16:creationId xmlns:a16="http://schemas.microsoft.com/office/drawing/2014/main" id="{8635DDED-93AB-46B9-8C40-E19CAC21C65A}"/>
              </a:ext>
            </a:extLst>
          </p:cNvPr>
          <p:cNvGraphicFramePr>
            <a:graphicFrameLocks noChangeAspect="1"/>
          </p:cNvGraphicFramePr>
          <p:nvPr/>
        </p:nvGraphicFramePr>
        <p:xfrm>
          <a:off x="6553200" y="5105400"/>
          <a:ext cx="1285875" cy="615950"/>
        </p:xfrm>
        <a:graphic>
          <a:graphicData uri="http://schemas.openxmlformats.org/presentationml/2006/ole">
            <mc:AlternateContent xmlns:mc="http://schemas.openxmlformats.org/markup-compatibility/2006">
              <mc:Choice xmlns:v="urn:schemas-microsoft-com:vml" Requires="v">
                <p:oleObj spid="_x0000_s3134" name="Equation" r:id="rId5" imgW="571320" imgH="393480" progId="Equation.3">
                  <p:embed/>
                </p:oleObj>
              </mc:Choice>
              <mc:Fallback>
                <p:oleObj name="Equation" r:id="rId5" imgW="57132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105400"/>
                        <a:ext cx="1285875" cy="615950"/>
                      </a:xfrm>
                      <a:prstGeom prst="rect">
                        <a:avLst/>
                      </a:prstGeom>
                      <a:solidFill>
                        <a:schemeClr val="tx1"/>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D3190-879D-4BD6-B98D-140D89D45049}"/>
              </a:ext>
            </a:extLst>
          </p:cNvPr>
          <p:cNvSpPr>
            <a:spLocks noGrp="1"/>
          </p:cNvSpPr>
          <p:nvPr>
            <p:ph type="title"/>
          </p:nvPr>
        </p:nvSpPr>
        <p:spPr/>
        <p:txBody>
          <a:bodyPr/>
          <a:lstStyle/>
          <a:p>
            <a:r>
              <a:rPr lang="en-GB" dirty="0" err="1"/>
              <a:t>Tema</a:t>
            </a:r>
            <a:r>
              <a:rPr lang="en-GB" dirty="0"/>
              <a:t> </a:t>
            </a:r>
            <a:r>
              <a:rPr lang="en-GB" dirty="0" err="1"/>
              <a:t>nedelje</a:t>
            </a:r>
            <a:endParaRPr lang="en-GB" dirty="0"/>
          </a:p>
        </p:txBody>
      </p:sp>
      <p:sp>
        <p:nvSpPr>
          <p:cNvPr id="3" name="Content Placeholder 2">
            <a:extLst>
              <a:ext uri="{FF2B5EF4-FFF2-40B4-BE49-F238E27FC236}">
                <a16:creationId xmlns:a16="http://schemas.microsoft.com/office/drawing/2014/main" id="{202D65AF-AA14-4A30-B558-1652C40B0512}"/>
              </a:ext>
            </a:extLst>
          </p:cNvPr>
          <p:cNvSpPr>
            <a:spLocks noGrp="1"/>
          </p:cNvSpPr>
          <p:nvPr>
            <p:ph sz="half" idx="1"/>
          </p:nvPr>
        </p:nvSpPr>
        <p:spPr>
          <a:xfrm>
            <a:off x="1066800" y="1981200"/>
            <a:ext cx="7543800" cy="4114800"/>
          </a:xfrm>
        </p:spPr>
        <p:txBody>
          <a:bodyPr/>
          <a:lstStyle/>
          <a:p>
            <a:r>
              <a:rPr lang="en-GB" dirty="0"/>
              <a:t>In the January 2019 meeting, the Federal Open Market Committee (FOMC) left the federal funds rate unchanged in a range of 2.25 to 2.5 percent and communicated that it “will be patient” as it determines what future adjustments to the target range for the federal funds rate may be appropriate.</a:t>
            </a:r>
          </a:p>
        </p:txBody>
      </p:sp>
    </p:spTree>
    <p:extLst>
      <p:ext uri="{BB962C8B-B14F-4D97-AF65-F5344CB8AC3E}">
        <p14:creationId xmlns:p14="http://schemas.microsoft.com/office/powerpoint/2010/main" val="3254896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DD7C7-0A78-4483-8CCB-B593F4790C32}"/>
              </a:ext>
            </a:extLst>
          </p:cNvPr>
          <p:cNvSpPr>
            <a:spLocks noGrp="1"/>
          </p:cNvSpPr>
          <p:nvPr>
            <p:ph type="title"/>
          </p:nvPr>
        </p:nvSpPr>
        <p:spPr/>
        <p:txBody>
          <a:bodyPr/>
          <a:lstStyle/>
          <a:p>
            <a:pPr>
              <a:defRPr/>
            </a:pPr>
            <a:r>
              <a:rPr lang="sr-Latn-CS" dirty="0"/>
              <a:t>Ravnoteža u </a:t>
            </a:r>
            <a:r>
              <a:rPr lang="sr-Latn-CS" i="1" dirty="0"/>
              <a:t>LM</a:t>
            </a:r>
            <a:endParaRPr lang="en-US" dirty="0"/>
          </a:p>
        </p:txBody>
      </p:sp>
      <p:sp>
        <p:nvSpPr>
          <p:cNvPr id="3" name="Content Placeholder 2">
            <a:extLst>
              <a:ext uri="{FF2B5EF4-FFF2-40B4-BE49-F238E27FC236}">
                <a16:creationId xmlns:a16="http://schemas.microsoft.com/office/drawing/2014/main" id="{76B7D5C1-0362-4B71-B33C-569B6C09BDB5}"/>
              </a:ext>
            </a:extLst>
          </p:cNvPr>
          <p:cNvSpPr>
            <a:spLocks noGrp="1"/>
          </p:cNvSpPr>
          <p:nvPr>
            <p:ph sz="half" idx="1"/>
          </p:nvPr>
        </p:nvSpPr>
        <p:spPr/>
        <p:txBody>
          <a:bodyPr/>
          <a:lstStyle/>
          <a:p>
            <a:pPr>
              <a:defRPr/>
            </a:pPr>
            <a:endParaRPr lang="en-US"/>
          </a:p>
        </p:txBody>
      </p:sp>
      <p:pic>
        <p:nvPicPr>
          <p:cNvPr id="70660" name="Picture 2">
            <a:extLst>
              <a:ext uri="{FF2B5EF4-FFF2-40B4-BE49-F238E27FC236}">
                <a16:creationId xmlns:a16="http://schemas.microsoft.com/office/drawing/2014/main" id="{FF876D1C-11B9-4515-96EC-BD6CCE0B48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981200"/>
            <a:ext cx="5245100" cy="4114800"/>
          </a:xfrm>
          <a:noFill/>
          <a:extLst>
            <a:ext uri="{909E8E84-426E-40DD-AFC4-6F175D3DCCD1}">
              <a14:hiddenFill xmlns:a14="http://schemas.microsoft.com/office/drawing/2010/main">
                <a:solidFill>
                  <a:srgbClr val="FFFFFF"/>
                </a:solidFill>
              </a14:hiddenFill>
            </a:ext>
          </a:extLst>
        </p:spPr>
      </p:pic>
      <p:sp>
        <p:nvSpPr>
          <p:cNvPr id="70661" name="TextBox 5">
            <a:extLst>
              <a:ext uri="{FF2B5EF4-FFF2-40B4-BE49-F238E27FC236}">
                <a16:creationId xmlns:a16="http://schemas.microsoft.com/office/drawing/2014/main" id="{5D2E3495-75D8-4E84-BEBD-C26E24389506}"/>
              </a:ext>
            </a:extLst>
          </p:cNvPr>
          <p:cNvSpPr txBox="1">
            <a:spLocks noChangeArrowheads="1"/>
          </p:cNvSpPr>
          <p:nvPr/>
        </p:nvSpPr>
        <p:spPr bwMode="auto">
          <a:xfrm>
            <a:off x="5791200" y="2209800"/>
            <a:ext cx="3048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sr-Latn-CS" altLang="en-US"/>
              <a:t>AB – pomeranje IS, npr rast cena akcija, rast q, rast I, multiplikator</a:t>
            </a:r>
          </a:p>
          <a:p>
            <a:pPr eaLnBrk="1" hangingPunct="1"/>
            <a:endParaRPr lang="sr-Latn-CS" altLang="en-US"/>
          </a:p>
          <a:p>
            <a:pPr eaLnBrk="1" hangingPunct="1"/>
            <a:r>
              <a:rPr lang="sr-Latn-CS" altLang="en-US"/>
              <a:t>Na to reaguje CB i povećava realni novac</a:t>
            </a:r>
          </a:p>
          <a:p>
            <a:pPr eaLnBrk="1" hangingPunct="1"/>
            <a:endParaRPr lang="sr-Latn-CS" altLang="en-US"/>
          </a:p>
          <a:p>
            <a:pPr eaLnBrk="1" hangingPunct="1"/>
            <a:r>
              <a:rPr lang="sr-Latn-CS" altLang="en-US"/>
              <a:t>BD – pomera se LM kriva, promenila se egzogena varijabla M/P</a:t>
            </a:r>
          </a:p>
          <a:p>
            <a:pPr eaLnBrk="1" hangingPunct="1"/>
            <a:endParaRPr lang="sr-Latn-CS" altLang="en-US"/>
          </a:p>
          <a:p>
            <a:pPr eaLnBrk="1" hangingPunct="1"/>
            <a:r>
              <a:rPr lang="sr-Latn-CS" altLang="en-US"/>
              <a:t>To je </a:t>
            </a:r>
            <a:r>
              <a:rPr lang="en-US" altLang="en-US" b="1"/>
              <a:t>kombinacij</a:t>
            </a:r>
            <a:r>
              <a:rPr lang="sr-Latn-CS" altLang="en-US" b="1"/>
              <a:t>a</a:t>
            </a:r>
            <a:endParaRPr lang="en-US" altLang="en-US" b="1"/>
          </a:p>
          <a:p>
            <a:pPr eaLnBrk="1" hangingPunct="1"/>
            <a:r>
              <a:rPr lang="en-US" altLang="en-US" b="1"/>
              <a:t>politika (policy mix). </a:t>
            </a:r>
            <a:r>
              <a:rPr lang="en-US" altLang="en-US"/>
              <a:t>Rezultat je da se privreda</a:t>
            </a:r>
            <a:r>
              <a:rPr lang="sr-Latn-CS" altLang="en-US"/>
              <a:t> </a:t>
            </a:r>
            <a:r>
              <a:rPr lang="en-US" altLang="en-US"/>
              <a:t>pomera u tačku </a:t>
            </a:r>
            <a:r>
              <a:rPr lang="en-US" altLang="en-US" i="1"/>
              <a:t>D.</a:t>
            </a:r>
            <a:endParaRPr lang="en-US" altLang="en-US"/>
          </a:p>
        </p:txBody>
      </p:sp>
      <p:cxnSp>
        <p:nvCxnSpPr>
          <p:cNvPr id="70662" name="Straight Arrow Connector 6">
            <a:extLst>
              <a:ext uri="{FF2B5EF4-FFF2-40B4-BE49-F238E27FC236}">
                <a16:creationId xmlns:a16="http://schemas.microsoft.com/office/drawing/2014/main" id="{36FCBB39-0910-4579-B2EA-B7BEEE1754AC}"/>
              </a:ext>
            </a:extLst>
          </p:cNvPr>
          <p:cNvCxnSpPr>
            <a:cxnSpLocks noChangeShapeType="1"/>
          </p:cNvCxnSpPr>
          <p:nvPr/>
        </p:nvCxnSpPr>
        <p:spPr bwMode="auto">
          <a:xfrm rot="5400000" flipH="1" flipV="1">
            <a:off x="3200400" y="3276600"/>
            <a:ext cx="381000" cy="381000"/>
          </a:xfrm>
          <a:prstGeom prst="straightConnector1">
            <a:avLst/>
          </a:prstGeom>
          <a:noFill/>
          <a:ln w="31750"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70663" name="Straight Arrow Connector 7">
            <a:extLst>
              <a:ext uri="{FF2B5EF4-FFF2-40B4-BE49-F238E27FC236}">
                <a16:creationId xmlns:a16="http://schemas.microsoft.com/office/drawing/2014/main" id="{8F6075A8-240C-43D7-8857-E727DF7FA346}"/>
              </a:ext>
            </a:extLst>
          </p:cNvPr>
          <p:cNvCxnSpPr>
            <a:cxnSpLocks noChangeShapeType="1"/>
          </p:cNvCxnSpPr>
          <p:nvPr/>
        </p:nvCxnSpPr>
        <p:spPr bwMode="auto">
          <a:xfrm>
            <a:off x="3962400" y="3352800"/>
            <a:ext cx="381000" cy="304800"/>
          </a:xfrm>
          <a:prstGeom prst="straightConnector1">
            <a:avLst/>
          </a:prstGeom>
          <a:noFill/>
          <a:ln w="31750" algn="ctr">
            <a:solidFill>
              <a:schemeClr val="bg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7BCF-0D10-4C87-9F7C-92AA98FE9C0E}"/>
              </a:ext>
            </a:extLst>
          </p:cNvPr>
          <p:cNvSpPr>
            <a:spLocks noGrp="1"/>
          </p:cNvSpPr>
          <p:nvPr>
            <p:ph type="title"/>
          </p:nvPr>
        </p:nvSpPr>
        <p:spPr/>
        <p:txBody>
          <a:bodyPr/>
          <a:lstStyle/>
          <a:p>
            <a:pPr>
              <a:defRPr/>
            </a:pPr>
            <a:r>
              <a:rPr lang="sr-Latn-CS" dirty="0"/>
              <a:t>Ravnoteža u </a:t>
            </a:r>
            <a:r>
              <a:rPr lang="sr-Latn-CS" i="1" dirty="0"/>
              <a:t>TR</a:t>
            </a:r>
            <a:endParaRPr lang="en-US" dirty="0"/>
          </a:p>
        </p:txBody>
      </p:sp>
      <p:sp>
        <p:nvSpPr>
          <p:cNvPr id="3" name="Content Placeholder 2">
            <a:extLst>
              <a:ext uri="{FF2B5EF4-FFF2-40B4-BE49-F238E27FC236}">
                <a16:creationId xmlns:a16="http://schemas.microsoft.com/office/drawing/2014/main" id="{D20A5F7F-B42D-456E-8B02-C823A833AD5A}"/>
              </a:ext>
            </a:extLst>
          </p:cNvPr>
          <p:cNvSpPr>
            <a:spLocks noGrp="1"/>
          </p:cNvSpPr>
          <p:nvPr>
            <p:ph sz="half" idx="1"/>
          </p:nvPr>
        </p:nvSpPr>
        <p:spPr>
          <a:xfrm>
            <a:off x="762000" y="1981200"/>
            <a:ext cx="3695700" cy="4114800"/>
          </a:xfrm>
        </p:spPr>
        <p:txBody>
          <a:bodyPr/>
          <a:lstStyle/>
          <a:p>
            <a:pPr>
              <a:defRPr/>
            </a:pPr>
            <a:r>
              <a:rPr lang="en-US" sz="2400" dirty="0" err="1"/>
              <a:t>Pošto</a:t>
            </a:r>
            <a:r>
              <a:rPr lang="en-US" sz="2400" dirty="0"/>
              <a:t> </a:t>
            </a:r>
            <a:r>
              <a:rPr lang="en-US" sz="2400" i="1" dirty="0" err="1"/>
              <a:t>TR</a:t>
            </a:r>
            <a:r>
              <a:rPr lang="en-US" sz="2400" i="1" dirty="0"/>
              <a:t> </a:t>
            </a:r>
            <a:r>
              <a:rPr lang="en-US" sz="2400" i="1" dirty="0" err="1"/>
              <a:t>kriva</a:t>
            </a:r>
            <a:endParaRPr lang="en-US" sz="2400" i="1" dirty="0"/>
          </a:p>
          <a:p>
            <a:pPr>
              <a:defRPr/>
            </a:pPr>
            <a:r>
              <a:rPr lang="en-US" sz="2400" dirty="0" err="1"/>
              <a:t>veoma</a:t>
            </a:r>
            <a:r>
              <a:rPr lang="en-US" sz="2400" dirty="0"/>
              <a:t> </a:t>
            </a:r>
            <a:r>
              <a:rPr lang="en-US" sz="2400" dirty="0" err="1"/>
              <a:t>podseća</a:t>
            </a:r>
            <a:r>
              <a:rPr lang="en-US" sz="2400" dirty="0"/>
              <a:t> </a:t>
            </a:r>
            <a:r>
              <a:rPr lang="en-US" sz="2400" dirty="0" err="1"/>
              <a:t>na</a:t>
            </a:r>
            <a:r>
              <a:rPr lang="en-US" sz="2400" dirty="0"/>
              <a:t> </a:t>
            </a:r>
            <a:r>
              <a:rPr lang="en-US" sz="2400" i="1" dirty="0"/>
              <a:t>LM </a:t>
            </a:r>
            <a:r>
              <a:rPr lang="en-US" sz="2400" i="1" dirty="0" err="1"/>
              <a:t>krivu</a:t>
            </a:r>
            <a:r>
              <a:rPr lang="sr-Latn-CS" sz="2400" i="1" dirty="0"/>
              <a:t>  </a:t>
            </a:r>
            <a:r>
              <a:rPr lang="en-US" sz="2400" dirty="0" err="1"/>
              <a:t>formalna</a:t>
            </a:r>
            <a:r>
              <a:rPr lang="en-US" sz="2400" dirty="0"/>
              <a:t> </a:t>
            </a:r>
            <a:r>
              <a:rPr lang="en-US" sz="2400" dirty="0" err="1"/>
              <a:t>analiza</a:t>
            </a:r>
            <a:r>
              <a:rPr lang="en-US" sz="2400" dirty="0"/>
              <a:t> </a:t>
            </a:r>
            <a:r>
              <a:rPr lang="en-US" sz="2400" dirty="0" err="1"/>
              <a:t>će</a:t>
            </a:r>
            <a:r>
              <a:rPr lang="en-US" sz="2400" dirty="0"/>
              <a:t> </a:t>
            </a:r>
            <a:r>
              <a:rPr lang="en-US" sz="2400" dirty="0" err="1"/>
              <a:t>biti</a:t>
            </a:r>
            <a:r>
              <a:rPr lang="en-US" sz="2400" dirty="0"/>
              <a:t> </a:t>
            </a:r>
            <a:r>
              <a:rPr lang="en-US" sz="2400" dirty="0" err="1"/>
              <a:t>veoma</a:t>
            </a:r>
            <a:r>
              <a:rPr lang="sr-Latn-CS" sz="2400" dirty="0"/>
              <a:t> </a:t>
            </a:r>
            <a:r>
              <a:rPr lang="en-US" sz="2400" dirty="0" err="1"/>
              <a:t>slična</a:t>
            </a:r>
            <a:endParaRPr lang="sr-Latn-CS" sz="2400" dirty="0"/>
          </a:p>
          <a:p>
            <a:pPr>
              <a:defRPr/>
            </a:pPr>
            <a:endParaRPr lang="sr-Latn-CS" dirty="0"/>
          </a:p>
          <a:p>
            <a:pPr>
              <a:defRPr/>
            </a:pPr>
            <a:r>
              <a:rPr lang="en-US" sz="2400" dirty="0" err="1"/>
              <a:t>egzogeni</a:t>
            </a:r>
            <a:r>
              <a:rPr lang="en-US" sz="2400" dirty="0"/>
              <a:t> </a:t>
            </a:r>
            <a:r>
              <a:rPr lang="en-US" sz="2400" dirty="0" err="1"/>
              <a:t>rast</a:t>
            </a:r>
            <a:r>
              <a:rPr lang="en-US" sz="2400" dirty="0"/>
              <a:t> </a:t>
            </a:r>
            <a:r>
              <a:rPr lang="en-US" sz="2400" dirty="0" err="1"/>
              <a:t>tražnje</a:t>
            </a:r>
            <a:r>
              <a:rPr lang="sr-Latn-CS" sz="2400" dirty="0"/>
              <a:t> </a:t>
            </a:r>
            <a:r>
              <a:rPr lang="pt-BR" sz="2400" dirty="0"/>
              <a:t>pomera </a:t>
            </a:r>
            <a:r>
              <a:rPr lang="pt-BR" sz="2400" i="1" dirty="0"/>
              <a:t>IS do IS’ i nova ravnotežna tačka</a:t>
            </a:r>
          </a:p>
          <a:p>
            <a:pPr>
              <a:defRPr/>
            </a:pPr>
            <a:r>
              <a:rPr lang="en-US" sz="2400" dirty="0" err="1"/>
              <a:t>postaje</a:t>
            </a:r>
            <a:r>
              <a:rPr lang="en-US" sz="2400" dirty="0"/>
              <a:t> – </a:t>
            </a:r>
            <a:r>
              <a:rPr lang="en-US" sz="2400" dirty="0" err="1"/>
              <a:t>tačka</a:t>
            </a:r>
            <a:r>
              <a:rPr lang="en-US" sz="2400" dirty="0"/>
              <a:t> </a:t>
            </a:r>
            <a:r>
              <a:rPr lang="en-US" sz="2400" i="1" dirty="0"/>
              <a:t>B.</a:t>
            </a:r>
            <a:endParaRPr lang="en-US" sz="2400" dirty="0"/>
          </a:p>
        </p:txBody>
      </p:sp>
      <p:pic>
        <p:nvPicPr>
          <p:cNvPr id="71684" name="Picture 2">
            <a:extLst>
              <a:ext uri="{FF2B5EF4-FFF2-40B4-BE49-F238E27FC236}">
                <a16:creationId xmlns:a16="http://schemas.microsoft.com/office/drawing/2014/main" id="{01648790-500D-42BC-94C7-36E90C29405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48718" b="5728"/>
          <a:stretch>
            <a:fillRect/>
          </a:stretch>
        </p:blipFill>
        <p:spPr>
          <a:xfrm>
            <a:off x="4419600" y="2057400"/>
            <a:ext cx="4565650" cy="3657600"/>
          </a:xfr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31C4E3C-0CE2-4E09-AD41-BF591C907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67"/>
          <a:stretch>
            <a:fillRect/>
          </a:stretch>
        </p:blipFill>
        <p:spPr bwMode="auto">
          <a:xfrm>
            <a:off x="-288925" y="2057400"/>
            <a:ext cx="4681538"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CFCE9-F531-400F-BCC4-057529B2D088}"/>
              </a:ext>
            </a:extLst>
          </p:cNvPr>
          <p:cNvSpPr>
            <a:spLocks noGrp="1"/>
          </p:cNvSpPr>
          <p:nvPr>
            <p:ph type="title"/>
          </p:nvPr>
        </p:nvSpPr>
        <p:spPr/>
        <p:txBody>
          <a:bodyPr/>
          <a:lstStyle/>
          <a:p>
            <a:pPr>
              <a:defRPr/>
            </a:pPr>
            <a:r>
              <a:rPr lang="pl-PL" dirty="0"/>
              <a:t>Ključna razlika je u interpretaciji monetarne politike</a:t>
            </a:r>
            <a:endParaRPr lang="en-US" dirty="0"/>
          </a:p>
        </p:txBody>
      </p:sp>
      <p:sp>
        <p:nvSpPr>
          <p:cNvPr id="3" name="Content Placeholder 2">
            <a:extLst>
              <a:ext uri="{FF2B5EF4-FFF2-40B4-BE49-F238E27FC236}">
                <a16:creationId xmlns:a16="http://schemas.microsoft.com/office/drawing/2014/main" id="{69385C55-CCA8-4910-898E-5B89A3D6A823}"/>
              </a:ext>
            </a:extLst>
          </p:cNvPr>
          <p:cNvSpPr>
            <a:spLocks noGrp="1"/>
          </p:cNvSpPr>
          <p:nvPr>
            <p:ph sz="half" idx="1"/>
          </p:nvPr>
        </p:nvSpPr>
        <p:spPr>
          <a:xfrm>
            <a:off x="914400" y="1981200"/>
            <a:ext cx="3695700" cy="4114800"/>
          </a:xfrm>
        </p:spPr>
        <p:txBody>
          <a:bodyPr/>
          <a:lstStyle/>
          <a:p>
            <a:pPr>
              <a:defRPr/>
            </a:pPr>
            <a:r>
              <a:rPr lang="en-US" i="1" dirty="0" err="1"/>
              <a:t>Pomak</a:t>
            </a:r>
            <a:r>
              <a:rPr lang="sr-Latn-CS" i="1" dirty="0"/>
              <a:t> </a:t>
            </a:r>
            <a:r>
              <a:rPr lang="pt-BR" i="1" dirty="0"/>
              <a:t>DD’ korespondira sa rastom autputa. </a:t>
            </a:r>
            <a:endParaRPr lang="sr-Latn-CS" i="1" dirty="0"/>
          </a:p>
          <a:p>
            <a:pPr>
              <a:defRPr/>
            </a:pPr>
            <a:endParaRPr lang="sr-Latn-CS" i="1" dirty="0"/>
          </a:p>
          <a:p>
            <a:pPr>
              <a:defRPr/>
            </a:pPr>
            <a:r>
              <a:rPr lang="pt-BR" i="1" dirty="0"/>
              <a:t>Da bi</a:t>
            </a:r>
            <a:r>
              <a:rPr lang="sr-Latn-CS" i="1" dirty="0"/>
              <a:t> </a:t>
            </a:r>
            <a:r>
              <a:rPr lang="en-US" dirty="0" err="1"/>
              <a:t>dostigla</a:t>
            </a:r>
            <a:r>
              <a:rPr lang="en-US" dirty="0"/>
              <a:t> </a:t>
            </a:r>
            <a:r>
              <a:rPr lang="en-US" dirty="0" err="1"/>
              <a:t>željenu</a:t>
            </a:r>
            <a:r>
              <a:rPr lang="en-US" dirty="0"/>
              <a:t> </a:t>
            </a:r>
            <a:r>
              <a:rPr lang="en-US" dirty="0" err="1"/>
              <a:t>kamatnu</a:t>
            </a:r>
            <a:r>
              <a:rPr lang="en-US" dirty="0"/>
              <a:t> </a:t>
            </a:r>
            <a:r>
              <a:rPr lang="en-US" dirty="0" err="1"/>
              <a:t>stopu</a:t>
            </a:r>
            <a:r>
              <a:rPr lang="en-US" dirty="0"/>
              <a:t>, </a:t>
            </a:r>
            <a:r>
              <a:rPr lang="sr-Latn-CS" dirty="0"/>
              <a:t>CB </a:t>
            </a:r>
            <a:r>
              <a:rPr lang="it-IT" dirty="0"/>
              <a:t>povećava novčanu ponudu </a:t>
            </a:r>
            <a:r>
              <a:rPr lang="pl-PL" dirty="0"/>
              <a:t>do tačke </a:t>
            </a:r>
            <a:r>
              <a:rPr lang="pl-PL" i="1" dirty="0"/>
              <a:t>B</a:t>
            </a:r>
            <a:endParaRPr lang="en-US" dirty="0"/>
          </a:p>
        </p:txBody>
      </p:sp>
      <p:pic>
        <p:nvPicPr>
          <p:cNvPr id="72708" name="Picture 2">
            <a:extLst>
              <a:ext uri="{FF2B5EF4-FFF2-40B4-BE49-F238E27FC236}">
                <a16:creationId xmlns:a16="http://schemas.microsoft.com/office/drawing/2014/main" id="{D8C565E9-1251-4335-B21C-7EDD40E5710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r="10349"/>
          <a:stretch>
            <a:fillRect/>
          </a:stretch>
        </p:blipFill>
        <p:spPr>
          <a:xfrm>
            <a:off x="4522788" y="1752600"/>
            <a:ext cx="4164012" cy="4144963"/>
          </a:xfr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E30E181E-B1DC-4F50-9959-E39F1AA67CD0}"/>
              </a:ext>
            </a:extLst>
          </p:cNvPr>
          <p:cNvCxnSpPr>
            <a:cxnSpLocks noChangeShapeType="1"/>
          </p:cNvCxnSpPr>
          <p:nvPr/>
        </p:nvCxnSpPr>
        <p:spPr bwMode="auto">
          <a:xfrm>
            <a:off x="6400800" y="2209800"/>
            <a:ext cx="0" cy="3048000"/>
          </a:xfrm>
          <a:prstGeom prst="line">
            <a:avLst/>
          </a:prstGeom>
          <a:noFill/>
          <a:ln w="41275" algn="ctr">
            <a:solidFill>
              <a:srgbClr val="FFC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4.44444E-6 L 0.05833 -4.44444E-6 " pathEditMode="relative" rAng="0" ptsTypes="AA">
                                      <p:cBhvr>
                                        <p:cTn id="6" dur="2000" fill="hold"/>
                                        <p:tgtEl>
                                          <p:spTgt spid="5"/>
                                        </p:tgtEl>
                                        <p:attrNameLst>
                                          <p:attrName>ppt_x</p:attrName>
                                          <p:attrName>ppt_y</p:attrName>
                                        </p:attrNameLst>
                                      </p:cBhvr>
                                      <p:rCtr x="29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3DFC-5F6E-42B7-AA9D-DBD9659AB697}"/>
              </a:ext>
            </a:extLst>
          </p:cNvPr>
          <p:cNvSpPr>
            <a:spLocks noGrp="1"/>
          </p:cNvSpPr>
          <p:nvPr>
            <p:ph type="title"/>
          </p:nvPr>
        </p:nvSpPr>
        <p:spPr>
          <a:xfrm>
            <a:off x="152400" y="1006475"/>
            <a:ext cx="8839200" cy="1431925"/>
          </a:xfrm>
        </p:spPr>
        <p:txBody>
          <a:bodyPr/>
          <a:lstStyle/>
          <a:p>
            <a:pPr>
              <a:defRPr/>
            </a:pPr>
            <a:r>
              <a:rPr lang="sr-Latn-CS" dirty="0"/>
              <a:t>Gde bi bila </a:t>
            </a:r>
            <a:r>
              <a:rPr lang="sr-Latn-CS" i="1" dirty="0"/>
              <a:t>LM </a:t>
            </a:r>
            <a:r>
              <a:rPr lang="sr-Latn-CS" dirty="0"/>
              <a:t>kriva?</a:t>
            </a:r>
            <a:br>
              <a:rPr lang="sr-Latn-CS" dirty="0"/>
            </a:br>
            <a:r>
              <a:rPr lang="sr-Latn-CS" dirty="0"/>
              <a:t>Strmija nego u TR</a:t>
            </a:r>
            <a:br>
              <a:rPr lang="en-GB" dirty="0"/>
            </a:br>
            <a:r>
              <a:rPr lang="en-GB" dirty="0" err="1"/>
              <a:t>sto</a:t>
            </a:r>
            <a:r>
              <a:rPr lang="en-GB" dirty="0"/>
              <a:t> je </a:t>
            </a:r>
            <a:r>
              <a:rPr lang="en-GB" dirty="0" err="1"/>
              <a:t>strmija</a:t>
            </a:r>
            <a:r>
              <a:rPr lang="en-GB" dirty="0"/>
              <a:t> – to je </a:t>
            </a:r>
            <a:r>
              <a:rPr lang="en-GB" dirty="0" err="1"/>
              <a:t>manje</a:t>
            </a:r>
            <a:r>
              <a:rPr lang="en-GB" dirty="0"/>
              <a:t> </a:t>
            </a:r>
            <a:r>
              <a:rPr lang="en-GB" dirty="0" err="1"/>
              <a:t>osetljiva</a:t>
            </a:r>
            <a:br>
              <a:rPr lang="sr-Latn-CS" dirty="0"/>
            </a:br>
            <a:br>
              <a:rPr lang="sr-Latn-CS" dirty="0"/>
            </a:br>
            <a:endParaRPr lang="en-US" dirty="0"/>
          </a:p>
        </p:txBody>
      </p:sp>
      <p:pic>
        <p:nvPicPr>
          <p:cNvPr id="73731" name="Picture 2">
            <a:extLst>
              <a:ext uri="{FF2B5EF4-FFF2-40B4-BE49-F238E27FC236}">
                <a16:creationId xmlns:a16="http://schemas.microsoft.com/office/drawing/2014/main" id="{4A43DB3D-9D50-4DD2-B94A-06211D79A8AD}"/>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6220" t="11765" r="5785" b="-29412"/>
          <a:stretch/>
        </p:blipFill>
        <p:spPr>
          <a:xfrm>
            <a:off x="609600" y="2743200"/>
            <a:ext cx="8278813" cy="4572000"/>
          </a:xfr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0D249E3-859B-4ED0-BEC5-BAB86BA68C13}"/>
              </a:ext>
            </a:extLst>
          </p:cNvPr>
          <p:cNvCxnSpPr>
            <a:cxnSpLocks noChangeShapeType="1"/>
          </p:cNvCxnSpPr>
          <p:nvPr/>
        </p:nvCxnSpPr>
        <p:spPr bwMode="auto">
          <a:xfrm rot="5400000" flipH="1" flipV="1">
            <a:off x="5334000" y="3810000"/>
            <a:ext cx="2209800" cy="685800"/>
          </a:xfrm>
          <a:prstGeom prst="line">
            <a:avLst/>
          </a:prstGeom>
          <a:noFill/>
          <a:ln w="79375" algn="ctr">
            <a:solidFill>
              <a:srgbClr val="C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A086E-258E-4277-BB40-463B45552978}"/>
              </a:ext>
            </a:extLst>
          </p:cNvPr>
          <p:cNvSpPr>
            <a:spLocks noGrp="1"/>
          </p:cNvSpPr>
          <p:nvPr>
            <p:ph type="title"/>
          </p:nvPr>
        </p:nvSpPr>
        <p:spPr/>
        <p:txBody>
          <a:bodyPr/>
          <a:lstStyle/>
          <a:p>
            <a:pPr>
              <a:defRPr/>
            </a:pPr>
            <a:r>
              <a:rPr lang="pl-PL" dirty="0"/>
              <a:t>pod Tejlorovim</a:t>
            </a:r>
            <a:br>
              <a:rPr lang="pl-PL" dirty="0"/>
            </a:br>
            <a:r>
              <a:rPr lang="en-US" dirty="0" err="1"/>
              <a:t>pravilom</a:t>
            </a:r>
            <a:r>
              <a:rPr lang="en-US" dirty="0"/>
              <a:t> </a:t>
            </a:r>
            <a:r>
              <a:rPr lang="en-US" dirty="0" err="1"/>
              <a:t>centralna</a:t>
            </a:r>
            <a:r>
              <a:rPr lang="en-US" dirty="0"/>
              <a:t> </a:t>
            </a:r>
            <a:r>
              <a:rPr lang="en-US" dirty="0" err="1"/>
              <a:t>banka</a:t>
            </a:r>
            <a:r>
              <a:rPr lang="en-US" dirty="0"/>
              <a:t> </a:t>
            </a:r>
          </a:p>
        </p:txBody>
      </p:sp>
      <p:sp>
        <p:nvSpPr>
          <p:cNvPr id="3" name="Content Placeholder 2">
            <a:extLst>
              <a:ext uri="{FF2B5EF4-FFF2-40B4-BE49-F238E27FC236}">
                <a16:creationId xmlns:a16="http://schemas.microsoft.com/office/drawing/2014/main" id="{A6C848D5-890F-42D1-9F01-A08D2A8BE17C}"/>
              </a:ext>
            </a:extLst>
          </p:cNvPr>
          <p:cNvSpPr>
            <a:spLocks noGrp="1"/>
          </p:cNvSpPr>
          <p:nvPr>
            <p:ph sz="half" idx="1"/>
          </p:nvPr>
        </p:nvSpPr>
        <p:spPr/>
        <p:txBody>
          <a:bodyPr/>
          <a:lstStyle/>
          <a:p>
            <a:pPr>
              <a:defRPr/>
            </a:pPr>
            <a:r>
              <a:rPr lang="en-US" sz="2400" dirty="0"/>
              <a:t>ne </a:t>
            </a:r>
            <a:r>
              <a:rPr lang="en-US" sz="2400" i="1" dirty="0" err="1"/>
              <a:t>odlučuje</a:t>
            </a:r>
            <a:r>
              <a:rPr lang="en-US" sz="2400" i="1" dirty="0"/>
              <a:t> o tome </a:t>
            </a:r>
            <a:r>
              <a:rPr lang="en-US" sz="2400" i="1" dirty="0" err="1"/>
              <a:t>da</a:t>
            </a:r>
            <a:r>
              <a:rPr lang="en-US" sz="2400" i="1" dirty="0"/>
              <a:t> </a:t>
            </a:r>
            <a:r>
              <a:rPr lang="en-US" sz="2400" i="1" dirty="0" err="1"/>
              <a:t>li</a:t>
            </a:r>
            <a:r>
              <a:rPr lang="sr-Latn-CS" sz="2400" i="1" dirty="0"/>
              <a:t> </a:t>
            </a:r>
            <a:r>
              <a:rPr lang="en-US" sz="2400" dirty="0" err="1"/>
              <a:t>će</a:t>
            </a:r>
            <a:r>
              <a:rPr lang="en-US" sz="2400" dirty="0"/>
              <a:t> </a:t>
            </a:r>
            <a:r>
              <a:rPr lang="en-US" sz="2400" dirty="0" err="1"/>
              <a:t>njena</a:t>
            </a:r>
            <a:r>
              <a:rPr lang="en-US" sz="2400" dirty="0"/>
              <a:t> </a:t>
            </a:r>
            <a:r>
              <a:rPr lang="en-US" sz="2400" dirty="0" err="1"/>
              <a:t>politika</a:t>
            </a:r>
            <a:r>
              <a:rPr lang="en-US" sz="2400" dirty="0"/>
              <a:t> </a:t>
            </a:r>
            <a:r>
              <a:rPr lang="en-US" sz="2400" dirty="0" err="1"/>
              <a:t>biti</a:t>
            </a:r>
            <a:r>
              <a:rPr lang="en-US" sz="2400" dirty="0"/>
              <a:t> </a:t>
            </a:r>
            <a:r>
              <a:rPr lang="en-US" sz="2400" dirty="0" err="1"/>
              <a:t>ekspanzivna</a:t>
            </a:r>
            <a:r>
              <a:rPr lang="en-US" sz="2400" dirty="0"/>
              <a:t> </a:t>
            </a:r>
            <a:r>
              <a:rPr lang="en-US" sz="2400" dirty="0" err="1"/>
              <a:t>ili</a:t>
            </a:r>
            <a:r>
              <a:rPr lang="en-US" sz="2400" dirty="0"/>
              <a:t> </a:t>
            </a:r>
            <a:r>
              <a:rPr lang="en-US" sz="2400" dirty="0" err="1"/>
              <a:t>restriktivna</a:t>
            </a:r>
            <a:endParaRPr lang="sr-Latn-CS" sz="2400" dirty="0"/>
          </a:p>
          <a:p>
            <a:pPr>
              <a:defRPr/>
            </a:pPr>
            <a:r>
              <a:rPr lang="pl-PL" sz="2400" dirty="0"/>
              <a:t> Sada ona jednostavno</a:t>
            </a:r>
          </a:p>
          <a:p>
            <a:pPr>
              <a:defRPr/>
            </a:pPr>
            <a:r>
              <a:rPr lang="pl-PL" sz="2400" dirty="0"/>
              <a:t>reaguje na privredne uslove prema izabranom pravilu.</a:t>
            </a:r>
          </a:p>
        </p:txBody>
      </p:sp>
      <p:sp>
        <p:nvSpPr>
          <p:cNvPr id="4" name="Content Placeholder 3">
            <a:extLst>
              <a:ext uri="{FF2B5EF4-FFF2-40B4-BE49-F238E27FC236}">
                <a16:creationId xmlns:a16="http://schemas.microsoft.com/office/drawing/2014/main" id="{F0862CBE-11B9-4852-90BA-90494CD74FC1}"/>
              </a:ext>
            </a:extLst>
          </p:cNvPr>
          <p:cNvSpPr>
            <a:spLocks noGrp="1"/>
          </p:cNvSpPr>
          <p:nvPr>
            <p:ph sz="half" idx="2"/>
          </p:nvPr>
        </p:nvSpPr>
        <p:spPr/>
        <p:txBody>
          <a:bodyPr/>
          <a:lstStyle/>
          <a:p>
            <a:pPr>
              <a:defRPr/>
            </a:pPr>
            <a:r>
              <a:rPr lang="en-US" sz="2400" dirty="0" err="1"/>
              <a:t>monetarna</a:t>
            </a:r>
            <a:r>
              <a:rPr lang="en-US" sz="2400" dirty="0"/>
              <a:t> </a:t>
            </a:r>
            <a:r>
              <a:rPr lang="en-US" sz="2400" dirty="0" err="1"/>
              <a:t>politika</a:t>
            </a:r>
            <a:endParaRPr lang="en-US" sz="2400" dirty="0"/>
          </a:p>
          <a:p>
            <a:pPr>
              <a:defRPr/>
            </a:pPr>
            <a:r>
              <a:rPr lang="pl-PL" sz="2400" i="1" dirty="0"/>
              <a:t>automatski postaje ekspanzivna kada autput padne</a:t>
            </a:r>
          </a:p>
          <a:p>
            <a:pPr>
              <a:defRPr/>
            </a:pPr>
            <a:r>
              <a:rPr lang="en-US" sz="2400" dirty="0" err="1"/>
              <a:t>ispod</a:t>
            </a:r>
            <a:r>
              <a:rPr lang="en-US" sz="2400" dirty="0"/>
              <a:t> </a:t>
            </a:r>
            <a:r>
              <a:rPr lang="en-US" sz="2400" dirty="0" err="1"/>
              <a:t>trenda</a:t>
            </a:r>
            <a:r>
              <a:rPr lang="en-US" sz="2400" dirty="0"/>
              <a:t> </a:t>
            </a:r>
            <a:r>
              <a:rPr lang="en-US" sz="2400" dirty="0" err="1"/>
              <a:t>ili</a:t>
            </a:r>
            <a:r>
              <a:rPr lang="en-US" sz="2400" dirty="0"/>
              <a:t> </a:t>
            </a:r>
            <a:r>
              <a:rPr lang="en-US" sz="2400" dirty="0" err="1"/>
              <a:t>kada</a:t>
            </a:r>
            <a:r>
              <a:rPr lang="en-US" sz="2400" dirty="0"/>
              <a:t> se </a:t>
            </a:r>
            <a:r>
              <a:rPr lang="en-US" sz="2400" dirty="0" err="1"/>
              <a:t>očekuje</a:t>
            </a:r>
            <a:r>
              <a:rPr lang="en-US" sz="2400" dirty="0"/>
              <a:t> pad </a:t>
            </a:r>
            <a:r>
              <a:rPr lang="en-US" sz="2400" dirty="0" err="1"/>
              <a:t>inflacije</a:t>
            </a:r>
            <a:r>
              <a:rPr lang="en-US" sz="2400" dirty="0"/>
              <a:t>.</a:t>
            </a:r>
          </a:p>
          <a:p>
            <a:pPr>
              <a:defRPr/>
            </a:pP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0D865B6A-DA85-4A9F-9F66-DBADC6A92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931" r="6616"/>
          <a:stretch>
            <a:fillRect/>
          </a:stretch>
        </p:blipFill>
        <p:spPr bwMode="auto">
          <a:xfrm>
            <a:off x="4800600" y="1981200"/>
            <a:ext cx="40878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807E20F-8BB1-45A4-A2FD-A3D4845E7119}"/>
              </a:ext>
            </a:extLst>
          </p:cNvPr>
          <p:cNvSpPr>
            <a:spLocks noGrp="1"/>
          </p:cNvSpPr>
          <p:nvPr>
            <p:ph type="title"/>
          </p:nvPr>
        </p:nvSpPr>
        <p:spPr/>
        <p:txBody>
          <a:bodyPr/>
          <a:lstStyle/>
          <a:p>
            <a:pPr>
              <a:defRPr/>
            </a:pPr>
            <a:r>
              <a:rPr lang="en-US" dirty="0" err="1"/>
              <a:t>Naravno</a:t>
            </a:r>
            <a:r>
              <a:rPr lang="en-US" dirty="0"/>
              <a:t>, </a:t>
            </a:r>
            <a:r>
              <a:rPr lang="en-US" dirty="0" err="1"/>
              <a:t>centralna</a:t>
            </a:r>
            <a:r>
              <a:rPr lang="en-US" dirty="0"/>
              <a:t> </a:t>
            </a:r>
            <a:r>
              <a:rPr lang="en-US" dirty="0" err="1"/>
              <a:t>banka</a:t>
            </a:r>
            <a:r>
              <a:rPr lang="en-US" dirty="0"/>
              <a:t> </a:t>
            </a:r>
            <a:r>
              <a:rPr lang="en-US" dirty="0" err="1"/>
              <a:t>može</a:t>
            </a:r>
            <a:r>
              <a:rPr lang="en-US" dirty="0"/>
              <a:t> </a:t>
            </a:r>
            <a:r>
              <a:rPr lang="en-US" dirty="0" err="1"/>
              <a:t>da</a:t>
            </a:r>
            <a:r>
              <a:rPr lang="en-US" dirty="0"/>
              <a:t> </a:t>
            </a:r>
            <a:r>
              <a:rPr lang="en-US" dirty="0" err="1"/>
              <a:t>promeni</a:t>
            </a:r>
            <a:r>
              <a:rPr lang="en-US" dirty="0"/>
              <a:t> </a:t>
            </a:r>
            <a:r>
              <a:rPr lang="en-US" dirty="0" err="1"/>
              <a:t>pravilo</a:t>
            </a:r>
            <a:r>
              <a:rPr lang="en-US" dirty="0"/>
              <a:t>.</a:t>
            </a:r>
            <a:br>
              <a:rPr lang="en-US" dirty="0"/>
            </a:br>
            <a:endParaRPr lang="en-US" dirty="0"/>
          </a:p>
        </p:txBody>
      </p:sp>
      <p:sp>
        <p:nvSpPr>
          <p:cNvPr id="3" name="Content Placeholder 2">
            <a:extLst>
              <a:ext uri="{FF2B5EF4-FFF2-40B4-BE49-F238E27FC236}">
                <a16:creationId xmlns:a16="http://schemas.microsoft.com/office/drawing/2014/main" id="{1F1C6E63-C7A2-4F79-AF95-E386812FEF6A}"/>
              </a:ext>
            </a:extLst>
          </p:cNvPr>
          <p:cNvSpPr>
            <a:spLocks noGrp="1"/>
          </p:cNvSpPr>
          <p:nvPr>
            <p:ph sz="half" idx="1"/>
          </p:nvPr>
        </p:nvSpPr>
        <p:spPr/>
        <p:txBody>
          <a:bodyPr/>
          <a:lstStyle/>
          <a:p>
            <a:pPr>
              <a:defRPr/>
            </a:pPr>
            <a:r>
              <a:rPr lang="en-US" sz="2400" dirty="0"/>
              <a:t>U tom </a:t>
            </a:r>
            <a:r>
              <a:rPr lang="en-US" sz="2400" dirty="0" err="1"/>
              <a:t>slučaju</a:t>
            </a:r>
            <a:r>
              <a:rPr lang="en-US" sz="2400" dirty="0"/>
              <a:t>, </a:t>
            </a:r>
            <a:r>
              <a:rPr lang="en-US" sz="2400" i="1" dirty="0" err="1"/>
              <a:t>TR</a:t>
            </a:r>
            <a:r>
              <a:rPr lang="en-US" sz="2400" i="1" dirty="0"/>
              <a:t> </a:t>
            </a:r>
            <a:r>
              <a:rPr lang="en-US" sz="2400" i="1" dirty="0" err="1"/>
              <a:t>kriva</a:t>
            </a:r>
            <a:r>
              <a:rPr lang="en-US" sz="2400" i="1" dirty="0"/>
              <a:t> se </a:t>
            </a:r>
            <a:r>
              <a:rPr lang="en-US" sz="2400" i="1" dirty="0" err="1"/>
              <a:t>pomera</a:t>
            </a:r>
            <a:r>
              <a:rPr lang="en-US" sz="2400" i="1" dirty="0"/>
              <a:t>.</a:t>
            </a:r>
            <a:endParaRPr lang="sr-Latn-CS" sz="2400" i="1" dirty="0"/>
          </a:p>
          <a:p>
            <a:pPr>
              <a:defRPr/>
            </a:pPr>
            <a:endParaRPr lang="sr-Latn-CS" sz="2400" i="1" dirty="0"/>
          </a:p>
          <a:p>
            <a:pPr>
              <a:defRPr/>
            </a:pPr>
            <a:r>
              <a:rPr lang="sr-Latn-CS" sz="2400" dirty="0"/>
              <a:t>NPR - </a:t>
            </a:r>
            <a:r>
              <a:rPr lang="en-US" sz="2400" dirty="0" err="1"/>
              <a:t>centralna</a:t>
            </a:r>
            <a:r>
              <a:rPr lang="en-US" sz="2400" dirty="0"/>
              <a:t> </a:t>
            </a:r>
            <a:r>
              <a:rPr lang="en-US" sz="2400" dirty="0" err="1"/>
              <a:t>banka</a:t>
            </a:r>
            <a:r>
              <a:rPr lang="sr-Latn-CS" sz="2400" dirty="0"/>
              <a:t> </a:t>
            </a:r>
            <a:r>
              <a:rPr lang="pl-PL" sz="2400" dirty="0" err="1"/>
              <a:t>smanjuje</a:t>
            </a:r>
            <a:r>
              <a:rPr lang="pl-PL" sz="2400" dirty="0"/>
              <a:t> </a:t>
            </a:r>
            <a:r>
              <a:rPr lang="pl-PL" sz="2400" dirty="0" err="1"/>
              <a:t>procenu</a:t>
            </a:r>
            <a:r>
              <a:rPr lang="pl-PL" sz="2400" dirty="0"/>
              <a:t> neutralne </a:t>
            </a:r>
            <a:r>
              <a:rPr lang="pl-PL" sz="2400" dirty="0" err="1"/>
              <a:t>kamatne</a:t>
            </a:r>
            <a:r>
              <a:rPr lang="pl-PL" sz="2400" dirty="0"/>
              <a:t> </a:t>
            </a:r>
            <a:r>
              <a:rPr lang="pl-PL" sz="2400" dirty="0" err="1"/>
              <a:t>stope</a:t>
            </a:r>
            <a:endParaRPr lang="pl-PL" sz="2400" dirty="0"/>
          </a:p>
          <a:p>
            <a:pPr>
              <a:defRPr/>
            </a:pPr>
            <a:endParaRPr lang="pl-PL" sz="2400" dirty="0"/>
          </a:p>
          <a:p>
            <a:pPr>
              <a:defRPr/>
            </a:pPr>
            <a:r>
              <a:rPr lang="en-US" sz="2400" dirty="0" err="1"/>
              <a:t>iz</a:t>
            </a:r>
            <a:r>
              <a:rPr lang="en-US" sz="2400" dirty="0"/>
              <a:t> </a:t>
            </a:r>
            <a:r>
              <a:rPr lang="en-US" sz="2400" dirty="0" err="1"/>
              <a:t>tačke</a:t>
            </a:r>
            <a:r>
              <a:rPr lang="en-US" sz="2400" dirty="0"/>
              <a:t> </a:t>
            </a:r>
            <a:r>
              <a:rPr lang="en-US" sz="2400" i="1" dirty="0"/>
              <a:t>A, </a:t>
            </a:r>
            <a:r>
              <a:rPr lang="en-US" sz="2400" i="1" dirty="0" err="1"/>
              <a:t>priveda</a:t>
            </a:r>
            <a:r>
              <a:rPr lang="en-US" sz="2400" i="1" dirty="0"/>
              <a:t> se </a:t>
            </a:r>
            <a:r>
              <a:rPr lang="en-US" sz="2400" i="1" dirty="0" err="1"/>
              <a:t>pomera</a:t>
            </a:r>
            <a:r>
              <a:rPr lang="en-US" sz="2400" i="1" dirty="0"/>
              <a:t> u </a:t>
            </a:r>
            <a:r>
              <a:rPr lang="en-US" sz="2400" i="1" dirty="0" err="1"/>
              <a:t>tačku</a:t>
            </a:r>
            <a:r>
              <a:rPr lang="en-US" sz="2400" i="1" dirty="0"/>
              <a:t> C.</a:t>
            </a:r>
            <a:endParaRPr lang="en-US" sz="2400" dirty="0"/>
          </a:p>
        </p:txBody>
      </p:sp>
      <p:sp>
        <p:nvSpPr>
          <p:cNvPr id="4" name="Content Placeholder 3">
            <a:extLst>
              <a:ext uri="{FF2B5EF4-FFF2-40B4-BE49-F238E27FC236}">
                <a16:creationId xmlns:a16="http://schemas.microsoft.com/office/drawing/2014/main" id="{F655B654-78BB-4201-99C0-65A405E96C62}"/>
              </a:ext>
            </a:extLst>
          </p:cNvPr>
          <p:cNvSpPr>
            <a:spLocks noGrp="1"/>
          </p:cNvSpPr>
          <p:nvPr>
            <p:ph sz="half" idx="2"/>
          </p:nvPr>
        </p:nvSpPr>
        <p:spPr/>
        <p:txBody>
          <a:bodyPr/>
          <a:lstStyle/>
          <a:p>
            <a:pPr>
              <a:defRPr/>
            </a:pPr>
            <a:endParaRPr lang="en-US"/>
          </a:p>
        </p:txBody>
      </p:sp>
      <p:sp>
        <p:nvSpPr>
          <p:cNvPr id="6" name="Oval 5">
            <a:extLst>
              <a:ext uri="{FF2B5EF4-FFF2-40B4-BE49-F238E27FC236}">
                <a16:creationId xmlns:a16="http://schemas.microsoft.com/office/drawing/2014/main" id="{6DF3D5C5-1F8E-4D2E-AD0F-50EDC6F1B20C}"/>
              </a:ext>
            </a:extLst>
          </p:cNvPr>
          <p:cNvSpPr>
            <a:spLocks noChangeArrowheads="1"/>
          </p:cNvSpPr>
          <p:nvPr/>
        </p:nvSpPr>
        <p:spPr bwMode="auto">
          <a:xfrm rot="6210082">
            <a:off x="5991225" y="3762375"/>
            <a:ext cx="457200" cy="457200"/>
          </a:xfrm>
          <a:prstGeom prst="ellipse">
            <a:avLst/>
          </a:prstGeom>
          <a:noFill/>
          <a:ln w="444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1.66667E-6 -4.44444E-6 L 0.04479 0.08473 " pathEditMode="relative" rAng="0" ptsTypes="AA">
                                      <p:cBhvr>
                                        <p:cTn id="6" dur="2000" fill="hold"/>
                                        <p:tgtEl>
                                          <p:spTgt spid="6"/>
                                        </p:tgtEl>
                                        <p:attrNameLst>
                                          <p:attrName>ppt_x</p:attrName>
                                          <p:attrName>ppt_y</p:attrName>
                                        </p:attrNameLst>
                                      </p:cBhvr>
                                      <p:rCtr x="2240" y="42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Taylor_fig1_new.png?w=680&amp;crop=0,0px,100,427px">
            <a:extLst>
              <a:ext uri="{FF2B5EF4-FFF2-40B4-BE49-F238E27FC236}">
                <a16:creationId xmlns:a16="http://schemas.microsoft.com/office/drawing/2014/main" id="{FFFECEDE-E826-4088-9D39-F21EB6BC01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8858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3">
            <a:hlinkClick r:id="rId3"/>
            <a:extLst>
              <a:ext uri="{FF2B5EF4-FFF2-40B4-BE49-F238E27FC236}">
                <a16:creationId xmlns:a16="http://schemas.microsoft.com/office/drawing/2014/main" id="{B65B45DD-A945-4CB8-81BD-CC803705EFE8}"/>
              </a:ext>
            </a:extLst>
          </p:cNvPr>
          <p:cNvSpPr>
            <a:spLocks noChangeArrowheads="1"/>
          </p:cNvSpPr>
          <p:nvPr/>
        </p:nvSpPr>
        <p:spPr bwMode="auto">
          <a:xfrm>
            <a:off x="2286000" y="5934075"/>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ltLang="en-US"/>
              <a:t>https://www.brookings.edu/blog/ben-bernanke/2015/04/28/the-taylor-rule-a-benchmark-for-monetary-policy/</a:t>
            </a:r>
          </a:p>
        </p:txBody>
      </p:sp>
      <p:sp>
        <p:nvSpPr>
          <p:cNvPr id="5" name="Rectangle 4">
            <a:extLst>
              <a:ext uri="{FF2B5EF4-FFF2-40B4-BE49-F238E27FC236}">
                <a16:creationId xmlns:a16="http://schemas.microsoft.com/office/drawing/2014/main" id="{B4F030D6-DD43-4DD5-BACE-F703F36D8FA7}"/>
              </a:ext>
            </a:extLst>
          </p:cNvPr>
          <p:cNvSpPr/>
          <p:nvPr/>
        </p:nvSpPr>
        <p:spPr>
          <a:xfrm>
            <a:off x="4419600" y="838200"/>
            <a:ext cx="4572000" cy="369888"/>
          </a:xfrm>
          <a:prstGeom prst="rect">
            <a:avLst/>
          </a:prstGeom>
        </p:spPr>
        <p:txBody>
          <a:bodyPr>
            <a:spAutoFit/>
          </a:bodyPr>
          <a:lstStyle/>
          <a:p>
            <a:pPr>
              <a:defRPr/>
            </a:pPr>
            <a:r>
              <a:rPr lang="en-GB" b="1" dirty="0">
                <a:solidFill>
                  <a:schemeClr val="bg1">
                    <a:lumMod val="50000"/>
                  </a:schemeClr>
                </a:solidFill>
                <a:cs typeface="Arial" charset="0"/>
              </a:rPr>
              <a:t>A</a:t>
            </a:r>
            <a:r>
              <a:rPr lang="sr-Latn-RS" b="1" dirty="0">
                <a:solidFill>
                  <a:schemeClr val="bg1">
                    <a:lumMod val="50000"/>
                  </a:schemeClr>
                </a:solidFill>
                <a:cs typeface="Arial" charset="0"/>
              </a:rPr>
              <a:t>ko je </a:t>
            </a:r>
            <a:r>
              <a:rPr lang="sr-Latn-RS" b="1" i="1" dirty="0">
                <a:solidFill>
                  <a:schemeClr val="bg1">
                    <a:lumMod val="50000"/>
                  </a:schemeClr>
                </a:solidFill>
                <a:cs typeface="Arial" charset="0"/>
              </a:rPr>
              <a:t>b </a:t>
            </a:r>
            <a:r>
              <a:rPr lang="sr-Latn-RS" b="1" dirty="0">
                <a:solidFill>
                  <a:schemeClr val="bg1">
                    <a:lumMod val="50000"/>
                  </a:schemeClr>
                </a:solidFill>
                <a:cs typeface="Arial" charset="0"/>
              </a:rPr>
              <a:t>=</a:t>
            </a:r>
            <a:r>
              <a:rPr lang="en-GB" b="1" dirty="0">
                <a:solidFill>
                  <a:schemeClr val="bg1">
                    <a:lumMod val="50000"/>
                  </a:schemeClr>
                </a:solidFill>
                <a:cs typeface="Arial" charset="0"/>
              </a:rPr>
              <a:t>0.5.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Taylor_fig2_new.png?w=768&amp;crop=0,0px,100,411px">
            <a:extLst>
              <a:ext uri="{FF2B5EF4-FFF2-40B4-BE49-F238E27FC236}">
                <a16:creationId xmlns:a16="http://schemas.microsoft.com/office/drawing/2014/main" id="{D09D59B5-D29E-41FF-AB8F-1E687E83CC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122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6">
            <a:extLst>
              <a:ext uri="{FF2B5EF4-FFF2-40B4-BE49-F238E27FC236}">
                <a16:creationId xmlns:a16="http://schemas.microsoft.com/office/drawing/2014/main" id="{662D988B-E34C-4FFC-8905-3830348E2E4A}"/>
              </a:ext>
            </a:extLst>
          </p:cNvPr>
          <p:cNvSpPr>
            <a:spLocks noChangeArrowheads="1"/>
          </p:cNvSpPr>
          <p:nvPr/>
        </p:nvSpPr>
        <p:spPr bwMode="auto">
          <a:xfrm>
            <a:off x="2743200" y="54864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GB" altLang="en-US">
                <a:hlinkClick r:id="rId3" action="ppaction://hlinkfile"/>
              </a:rPr>
              <a:t>version of the Taylor rule</a:t>
            </a:r>
            <a:r>
              <a:rPr lang="en-GB" altLang="en-US"/>
              <a:t>, which measures </a:t>
            </a:r>
            <a:r>
              <a:rPr lang="en-GB" altLang="en-US">
                <a:hlinkClick r:id="rId3" action="ppaction://hlinkfile"/>
              </a:rPr>
              <a:t>inflation using the core PCE deflator and assumes that the weight on the output gap is 1.0 rather than 0.5. </a:t>
            </a:r>
            <a:endParaRPr lang="en-GB" altLang="en-US"/>
          </a:p>
        </p:txBody>
      </p:sp>
      <p:sp>
        <p:nvSpPr>
          <p:cNvPr id="10" name="Rectangle 9">
            <a:extLst>
              <a:ext uri="{FF2B5EF4-FFF2-40B4-BE49-F238E27FC236}">
                <a16:creationId xmlns:a16="http://schemas.microsoft.com/office/drawing/2014/main" id="{73989AF7-BDC9-498B-886F-F92DB6D5D5C9}"/>
              </a:ext>
            </a:extLst>
          </p:cNvPr>
          <p:cNvSpPr/>
          <p:nvPr/>
        </p:nvSpPr>
        <p:spPr>
          <a:xfrm>
            <a:off x="5105400" y="1001713"/>
            <a:ext cx="4572000" cy="369887"/>
          </a:xfrm>
          <a:prstGeom prst="rect">
            <a:avLst/>
          </a:prstGeom>
        </p:spPr>
        <p:txBody>
          <a:bodyPr>
            <a:spAutoFit/>
          </a:bodyPr>
          <a:lstStyle/>
          <a:p>
            <a:pPr>
              <a:defRPr/>
            </a:pPr>
            <a:r>
              <a:rPr lang="en-GB" b="1" dirty="0">
                <a:solidFill>
                  <a:schemeClr val="bg1">
                    <a:lumMod val="50000"/>
                  </a:schemeClr>
                </a:solidFill>
                <a:cs typeface="Arial" charset="0"/>
              </a:rPr>
              <a:t>A</a:t>
            </a:r>
            <a:r>
              <a:rPr lang="sr-Latn-RS" b="1" dirty="0">
                <a:solidFill>
                  <a:schemeClr val="bg1">
                    <a:lumMod val="50000"/>
                  </a:schemeClr>
                </a:solidFill>
                <a:cs typeface="Arial" charset="0"/>
              </a:rPr>
              <a:t>ko je </a:t>
            </a:r>
            <a:r>
              <a:rPr lang="sr-Latn-RS" b="1" i="1" dirty="0">
                <a:solidFill>
                  <a:schemeClr val="bg1">
                    <a:lumMod val="50000"/>
                  </a:schemeClr>
                </a:solidFill>
                <a:cs typeface="Arial" charset="0"/>
              </a:rPr>
              <a:t>b </a:t>
            </a:r>
            <a:r>
              <a:rPr lang="sr-Latn-RS" b="1" dirty="0">
                <a:solidFill>
                  <a:schemeClr val="bg1">
                    <a:lumMod val="50000"/>
                  </a:schemeClr>
                </a:solidFill>
                <a:cs typeface="Arial" charset="0"/>
              </a:rPr>
              <a:t>=1</a:t>
            </a:r>
            <a:r>
              <a:rPr lang="en-GB" b="1" dirty="0">
                <a:solidFill>
                  <a:schemeClr val="bg1">
                    <a:lumMod val="50000"/>
                  </a:schemeClr>
                </a:solidFill>
                <a:cs typeface="Arial" charset="0"/>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514E8CD5-1FB3-4886-9B59-414D10698D33}"/>
              </a:ext>
            </a:extLst>
          </p:cNvPr>
          <p:cNvPicPr>
            <a:picLocks noChangeAspect="1"/>
          </p:cNvPicPr>
          <p:nvPr/>
        </p:nvPicPr>
        <p:blipFill rotWithShape="1">
          <a:blip r:embed="rId3"/>
          <a:srcRect l="15000" t="14445" r="33333" b="5556"/>
          <a:stretch/>
        </p:blipFill>
        <p:spPr>
          <a:xfrm>
            <a:off x="381000" y="381000"/>
            <a:ext cx="7332133" cy="6386052"/>
          </a:xfrm>
          <a:prstGeom prst="rect">
            <a:avLst/>
          </a:prstGeom>
        </p:spPr>
      </p:pic>
      <p:sp>
        <p:nvSpPr>
          <p:cNvPr id="4" name="Rectangle 3">
            <a:extLst>
              <a:ext uri="{FF2B5EF4-FFF2-40B4-BE49-F238E27FC236}">
                <a16:creationId xmlns:a16="http://schemas.microsoft.com/office/drawing/2014/main" id="{1ECF28A6-4F96-4762-BBEC-473DA6576D3B}"/>
              </a:ext>
            </a:extLst>
          </p:cNvPr>
          <p:cNvSpPr/>
          <p:nvPr/>
        </p:nvSpPr>
        <p:spPr>
          <a:xfrm>
            <a:off x="228600" y="152400"/>
            <a:ext cx="9144000" cy="246221"/>
          </a:xfrm>
          <a:prstGeom prst="rect">
            <a:avLst/>
          </a:prstGeom>
        </p:spPr>
        <p:txBody>
          <a:bodyPr wrap="square">
            <a:spAutoFit/>
          </a:bodyPr>
          <a:lstStyle/>
          <a:p>
            <a:r>
              <a:rPr lang="en-GB" sz="1000" dirty="0">
                <a:hlinkClick r:id="rId2"/>
              </a:rPr>
              <a:t>https://www.ecb.europa.eu/ecb/educational/educational-games/economia/html/index.en.html</a:t>
            </a:r>
            <a:endParaRPr lang="en-GB" sz="1000" dirty="0"/>
          </a:p>
        </p:txBody>
      </p:sp>
    </p:spTree>
    <p:extLst>
      <p:ext uri="{BB962C8B-B14F-4D97-AF65-F5344CB8AC3E}">
        <p14:creationId xmlns:p14="http://schemas.microsoft.com/office/powerpoint/2010/main" val="245109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C64C2-05F2-415E-99BC-7482F3660527}"/>
              </a:ext>
            </a:extLst>
          </p:cNvPr>
          <p:cNvSpPr>
            <a:spLocks noGrp="1"/>
          </p:cNvSpPr>
          <p:nvPr>
            <p:ph type="title"/>
          </p:nvPr>
        </p:nvSpPr>
        <p:spPr/>
        <p:txBody>
          <a:bodyPr/>
          <a:lstStyle/>
          <a:p>
            <a:pPr>
              <a:defRPr/>
            </a:pPr>
            <a:r>
              <a:rPr lang="sr-Latn-CS" dirty="0"/>
              <a:t>Multiplikator za Y=C+G</a:t>
            </a:r>
            <a:endParaRPr lang="en-GB" dirty="0"/>
          </a:p>
        </p:txBody>
      </p:sp>
      <p:sp>
        <p:nvSpPr>
          <p:cNvPr id="4" name="Content Placeholder 3">
            <a:extLst>
              <a:ext uri="{FF2B5EF4-FFF2-40B4-BE49-F238E27FC236}">
                <a16:creationId xmlns:a16="http://schemas.microsoft.com/office/drawing/2014/main" id="{11838005-D963-4B9F-9D7C-BA90AC13EE85}"/>
              </a:ext>
            </a:extLst>
          </p:cNvPr>
          <p:cNvSpPr>
            <a:spLocks noGrp="1"/>
          </p:cNvSpPr>
          <p:nvPr>
            <p:ph sz="half" idx="2"/>
          </p:nvPr>
        </p:nvSpPr>
        <p:spPr>
          <a:xfrm>
            <a:off x="990600" y="1828800"/>
            <a:ext cx="3695700" cy="2057400"/>
          </a:xfrm>
        </p:spPr>
        <p:txBody>
          <a:bodyPr/>
          <a:lstStyle/>
          <a:p>
            <a:pPr>
              <a:buFont typeface="Wingdings" panose="05000000000000000000" pitchFamily="2" charset="2"/>
              <a:buNone/>
              <a:defRPr/>
            </a:pPr>
            <a:r>
              <a:rPr lang="en-GB" dirty="0"/>
              <a:t>Y=C+G</a:t>
            </a:r>
          </a:p>
          <a:p>
            <a:pPr>
              <a:buFont typeface="Wingdings" panose="05000000000000000000" pitchFamily="2" charset="2"/>
              <a:buNone/>
              <a:defRPr/>
            </a:pPr>
            <a:r>
              <a:rPr lang="sr-Latn-CS" dirty="0"/>
              <a:t>C=</a:t>
            </a:r>
            <a:r>
              <a:rPr lang="sr-Latn-CS" dirty="0">
                <a:sym typeface="Symbol"/>
              </a:rPr>
              <a:t>+</a:t>
            </a:r>
            <a:r>
              <a:rPr lang="en-GB" dirty="0" err="1">
                <a:sym typeface="Symbol"/>
              </a:rPr>
              <a:t>c</a:t>
            </a:r>
            <a:r>
              <a:rPr lang="en-GB" i="1" dirty="0" err="1">
                <a:sym typeface="Symbol"/>
              </a:rPr>
              <a:t>Y</a:t>
            </a:r>
            <a:endParaRPr lang="en-GB" i="1" dirty="0">
              <a:sym typeface="Symbol"/>
            </a:endParaRPr>
          </a:p>
          <a:p>
            <a:pPr>
              <a:buFont typeface="Wingdings" panose="05000000000000000000" pitchFamily="2" charset="2"/>
              <a:buNone/>
              <a:defRPr/>
            </a:pPr>
            <a:r>
              <a:rPr lang="en-GB" i="1" dirty="0">
                <a:sym typeface="Symbol"/>
              </a:rPr>
              <a:t>-----------------------</a:t>
            </a:r>
            <a:endParaRPr lang="sr-Latn-RS" i="1" dirty="0">
              <a:sym typeface="Symbol"/>
            </a:endParaRPr>
          </a:p>
          <a:p>
            <a:pPr>
              <a:buFont typeface="Wingdings" panose="05000000000000000000" pitchFamily="2" charset="2"/>
              <a:buNone/>
              <a:defRPr/>
            </a:pPr>
            <a:r>
              <a:rPr lang="en-GB" dirty="0"/>
              <a:t>Y=</a:t>
            </a:r>
            <a:r>
              <a:rPr lang="en-GB" i="1" dirty="0" err="1"/>
              <a:t>c</a:t>
            </a:r>
            <a:r>
              <a:rPr lang="en-GB" i="1" dirty="0" err="1">
                <a:sym typeface="Symbol"/>
              </a:rPr>
              <a:t>Y</a:t>
            </a:r>
            <a:r>
              <a:rPr lang="en-GB" dirty="0" err="1"/>
              <a:t>+G</a:t>
            </a:r>
            <a:endParaRPr lang="en-GB" dirty="0"/>
          </a:p>
          <a:p>
            <a:pPr>
              <a:buFont typeface="Wingdings" panose="05000000000000000000" pitchFamily="2" charset="2"/>
              <a:buNone/>
              <a:defRPr/>
            </a:pPr>
            <a:endParaRPr lang="sr-Latn-RS" i="1" dirty="0">
              <a:sym typeface="Symbol"/>
            </a:endParaRPr>
          </a:p>
          <a:p>
            <a:pPr>
              <a:buFont typeface="Wingdings" panose="05000000000000000000" pitchFamily="2" charset="2"/>
              <a:buNone/>
              <a:defRPr/>
            </a:pPr>
            <a:endParaRPr lang="sr-Latn-RS" i="1" dirty="0">
              <a:sym typeface="Symbol"/>
            </a:endParaRPr>
          </a:p>
          <a:p>
            <a:pPr>
              <a:buFont typeface="Wingdings" panose="05000000000000000000" pitchFamily="2" charset="2"/>
              <a:buNone/>
              <a:defRPr/>
            </a:pPr>
            <a:endParaRPr lang="en-GB" i="1" dirty="0">
              <a:sym typeface="Symbol"/>
            </a:endParaRPr>
          </a:p>
          <a:p>
            <a:pPr>
              <a:buFont typeface="Wingdings" panose="05000000000000000000" pitchFamily="2" charset="2"/>
              <a:buNone/>
              <a:defRPr/>
            </a:pPr>
            <a:endParaRPr lang="en-GB" dirty="0"/>
          </a:p>
        </p:txBody>
      </p:sp>
      <p:sp>
        <p:nvSpPr>
          <p:cNvPr id="8199" name="Rectangle 2">
            <a:extLst>
              <a:ext uri="{FF2B5EF4-FFF2-40B4-BE49-F238E27FC236}">
                <a16:creationId xmlns:a16="http://schemas.microsoft.com/office/drawing/2014/main" id="{7A33DF39-0D35-44CD-986D-21AA4CB4F9A8}"/>
              </a:ext>
            </a:extLst>
          </p:cNvPr>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endParaRPr lang="en-GB" altLang="en-US"/>
          </a:p>
        </p:txBody>
      </p:sp>
      <p:pic>
        <p:nvPicPr>
          <p:cNvPr id="8200" name="Picture 3">
            <a:extLst>
              <a:ext uri="{FF2B5EF4-FFF2-40B4-BE49-F238E27FC236}">
                <a16:creationId xmlns:a16="http://schemas.microsoft.com/office/drawing/2014/main" id="{690A9D16-D809-4EF3-B059-5D187D4B409E}"/>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l="26370" t="24341" r="61909" b="68327"/>
          <a:stretch>
            <a:fillRect/>
          </a:stretch>
        </p:blipFill>
        <p:spPr>
          <a:xfrm>
            <a:off x="4432300" y="4495800"/>
            <a:ext cx="4330700" cy="1524000"/>
          </a:xfrm>
          <a:noFill/>
          <a:extLst>
            <a:ext uri="{909E8E84-426E-40DD-AFC4-6F175D3DCCD1}">
              <a14:hiddenFill xmlns:a14="http://schemas.microsoft.com/office/drawing/2010/main">
                <a:solidFill>
                  <a:srgbClr val="FFFFFF"/>
                </a:solidFill>
              </a14:hiddenFill>
            </a:ext>
          </a:extLst>
        </p:spPr>
      </p:pic>
      <p:graphicFrame>
        <p:nvGraphicFramePr>
          <p:cNvPr id="8194" name="Object 5">
            <a:extLst>
              <a:ext uri="{FF2B5EF4-FFF2-40B4-BE49-F238E27FC236}">
                <a16:creationId xmlns:a16="http://schemas.microsoft.com/office/drawing/2014/main" id="{101EF889-1F73-4866-8F73-D3EFFBC5E33E}"/>
              </a:ext>
            </a:extLst>
          </p:cNvPr>
          <p:cNvGraphicFramePr>
            <a:graphicFrameLocks noChangeAspect="1"/>
          </p:cNvGraphicFramePr>
          <p:nvPr/>
        </p:nvGraphicFramePr>
        <p:xfrm>
          <a:off x="6756400" y="3130550"/>
          <a:ext cx="1117600" cy="393700"/>
        </p:xfrm>
        <a:graphic>
          <a:graphicData uri="http://schemas.openxmlformats.org/presentationml/2006/ole">
            <mc:AlternateContent xmlns:mc="http://schemas.openxmlformats.org/markup-compatibility/2006">
              <mc:Choice xmlns:v="urn:schemas-microsoft-com:vml" Requires="v">
                <p:oleObj spid="_x0000_s8283" name="Equation" r:id="rId4" imgW="1117440" imgH="393480" progId="Equation.3">
                  <p:embed/>
                </p:oleObj>
              </mc:Choice>
              <mc:Fallback>
                <p:oleObj name="Equation" r:id="rId4" imgW="1117440" imgH="39348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6400" y="3130550"/>
                        <a:ext cx="11176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8">
            <a:extLst>
              <a:ext uri="{FF2B5EF4-FFF2-40B4-BE49-F238E27FC236}">
                <a16:creationId xmlns:a16="http://schemas.microsoft.com/office/drawing/2014/main" id="{47B57E9C-973D-4C2E-A0C4-AAD8DEC660DE}"/>
              </a:ext>
            </a:extLst>
          </p:cNvPr>
          <p:cNvGraphicFramePr>
            <a:graphicFrameLocks noChangeAspect="1"/>
          </p:cNvGraphicFramePr>
          <p:nvPr/>
        </p:nvGraphicFramePr>
        <p:xfrm>
          <a:off x="4343400" y="2057400"/>
          <a:ext cx="4110038" cy="1447800"/>
        </p:xfrm>
        <a:graphic>
          <a:graphicData uri="http://schemas.openxmlformats.org/presentationml/2006/ole">
            <mc:AlternateContent xmlns:mc="http://schemas.openxmlformats.org/markup-compatibility/2006">
              <mc:Choice xmlns:v="urn:schemas-microsoft-com:vml" Requires="v">
                <p:oleObj spid="_x0000_s8284" name="Equation" r:id="rId6" imgW="1117440" imgH="393480" progId="Equation.3">
                  <p:embed/>
                </p:oleObj>
              </mc:Choice>
              <mc:Fallback>
                <p:oleObj name="Equation" r:id="rId6" imgW="1117440" imgH="39348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057400"/>
                        <a:ext cx="4110038" cy="14478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9">
            <a:extLst>
              <a:ext uri="{FF2B5EF4-FFF2-40B4-BE49-F238E27FC236}">
                <a16:creationId xmlns:a16="http://schemas.microsoft.com/office/drawing/2014/main" id="{6FE35CD3-B9D1-47CD-9EB2-95162E1F9C49}"/>
              </a:ext>
            </a:extLst>
          </p:cNvPr>
          <p:cNvGraphicFramePr>
            <a:graphicFrameLocks noChangeAspect="1"/>
          </p:cNvGraphicFramePr>
          <p:nvPr/>
        </p:nvGraphicFramePr>
        <p:xfrm>
          <a:off x="990600" y="3962400"/>
          <a:ext cx="3009900" cy="609600"/>
        </p:xfrm>
        <a:graphic>
          <a:graphicData uri="http://schemas.openxmlformats.org/presentationml/2006/ole">
            <mc:AlternateContent xmlns:mc="http://schemas.openxmlformats.org/markup-compatibility/2006">
              <mc:Choice xmlns:v="urn:schemas-microsoft-com:vml" Requires="v">
                <p:oleObj spid="_x0000_s8285" name="Equation" r:id="rId8" imgW="1002960" imgH="203040" progId="Equation.3">
                  <p:embed/>
                </p:oleObj>
              </mc:Choice>
              <mc:Fallback>
                <p:oleObj name="Equation" r:id="rId8" imgW="1002960" imgH="203040"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3962400"/>
                        <a:ext cx="3009900" cy="609600"/>
                      </a:xfrm>
                      <a:prstGeom prst="rect">
                        <a:avLst/>
                      </a:prstGeom>
                      <a:solidFill>
                        <a:schemeClr val="tx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1" name="TextBox 8">
            <a:extLst>
              <a:ext uri="{FF2B5EF4-FFF2-40B4-BE49-F238E27FC236}">
                <a16:creationId xmlns:a16="http://schemas.microsoft.com/office/drawing/2014/main" id="{1722D052-EFF8-443F-B93E-879BD885336A}"/>
              </a:ext>
            </a:extLst>
          </p:cNvPr>
          <p:cNvSpPr txBox="1">
            <a:spLocks noChangeArrowheads="1"/>
          </p:cNvSpPr>
          <p:nvPr/>
        </p:nvSpPr>
        <p:spPr bwMode="auto">
          <a:xfrm>
            <a:off x="4724400" y="3657600"/>
            <a:ext cx="3124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r>
              <a:rPr lang="en-US" altLang="en-US"/>
              <a:t>U knjizi se zanemaruje autonomna potro</a:t>
            </a:r>
            <a:r>
              <a:rPr lang="sr-Latn-CS" altLang="en-US"/>
              <a:t>šnja, pa piše:</a:t>
            </a:r>
            <a:endParaRPr lang="en-US"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2AB525-1F17-4C85-A5D6-B7DCE702AB03}"/>
              </a:ext>
            </a:extLst>
          </p:cNvPr>
          <p:cNvPicPr>
            <a:picLocks noChangeAspect="1"/>
          </p:cNvPicPr>
          <p:nvPr/>
        </p:nvPicPr>
        <p:blipFill rotWithShape="1">
          <a:blip r:embed="rId2"/>
          <a:srcRect l="16667" t="8519" r="18333" b="10000"/>
          <a:stretch/>
        </p:blipFill>
        <p:spPr>
          <a:xfrm>
            <a:off x="304800" y="685800"/>
            <a:ext cx="8321040" cy="5867400"/>
          </a:xfrm>
          <a:prstGeom prst="rect">
            <a:avLst/>
          </a:prstGeom>
        </p:spPr>
      </p:pic>
    </p:spTree>
    <p:extLst>
      <p:ext uri="{BB962C8B-B14F-4D97-AF65-F5344CB8AC3E}">
        <p14:creationId xmlns:p14="http://schemas.microsoft.com/office/powerpoint/2010/main" val="4080244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9DB2-284F-43B9-A4C6-9D2BD75B1DE2}"/>
              </a:ext>
            </a:extLst>
          </p:cNvPr>
          <p:cNvSpPr>
            <a:spLocks noGrp="1"/>
          </p:cNvSpPr>
          <p:nvPr>
            <p:ph type="title"/>
          </p:nvPr>
        </p:nvSpPr>
        <p:spPr/>
        <p:txBody>
          <a:bodyPr/>
          <a:lstStyle/>
          <a:p>
            <a:pPr>
              <a:defRPr/>
            </a:pPr>
            <a:r>
              <a:rPr lang="en-GB" dirty="0" err="1"/>
              <a:t>Igrica</a:t>
            </a:r>
            <a:r>
              <a:rPr lang="en-GB" dirty="0"/>
              <a:t> - </a:t>
            </a:r>
            <a:r>
              <a:rPr lang="en-GB" dirty="0">
                <a:hlinkClick r:id="rId2"/>
              </a:rPr>
              <a:t>ECONOMIA</a:t>
            </a:r>
            <a:endParaRPr lang="en-GB" dirty="0"/>
          </a:p>
        </p:txBody>
      </p:sp>
      <p:pic>
        <p:nvPicPr>
          <p:cNvPr id="4" name="Content Placeholder 3">
            <a:extLst>
              <a:ext uri="{FF2B5EF4-FFF2-40B4-BE49-F238E27FC236}">
                <a16:creationId xmlns:a16="http://schemas.microsoft.com/office/drawing/2014/main" id="{E913DDED-A11F-46EE-9611-7109DA2266EE}"/>
              </a:ext>
            </a:extLst>
          </p:cNvPr>
          <p:cNvPicPr>
            <a:picLocks noGrp="1" noChangeAspect="1"/>
          </p:cNvPicPr>
          <p:nvPr>
            <p:ph idx="1"/>
          </p:nvPr>
        </p:nvPicPr>
        <p:blipFill rotWithShape="1">
          <a:blip r:embed="rId3"/>
          <a:srcRect l="18897" t="12501" r="23974" b="18750"/>
          <a:stretch/>
        </p:blipFill>
        <p:spPr>
          <a:xfrm>
            <a:off x="228600" y="1600200"/>
            <a:ext cx="7620000" cy="515815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1A9DC-83C3-451B-97F7-47CA1DC44F2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FB5509F4-6D4A-429A-BA65-98219798BD45}"/>
              </a:ext>
            </a:extLst>
          </p:cNvPr>
          <p:cNvPicPr>
            <a:picLocks noGrp="1" noChangeAspect="1"/>
          </p:cNvPicPr>
          <p:nvPr>
            <p:ph idx="1"/>
          </p:nvPr>
        </p:nvPicPr>
        <p:blipFill rotWithShape="1">
          <a:blip r:embed="rId2"/>
          <a:srcRect l="23437" t="16666" r="23437" b="18519"/>
          <a:stretch/>
        </p:blipFill>
        <p:spPr>
          <a:xfrm>
            <a:off x="335280" y="761999"/>
            <a:ext cx="8122920" cy="5574553"/>
          </a:xfrm>
          <a:prstGeom prst="rect">
            <a:avLst/>
          </a:prstGeom>
        </p:spPr>
      </p:pic>
    </p:spTree>
    <p:extLst>
      <p:ext uri="{BB962C8B-B14F-4D97-AF65-F5344CB8AC3E}">
        <p14:creationId xmlns:p14="http://schemas.microsoft.com/office/powerpoint/2010/main" val="917935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9D1CD-000D-4D79-B0FE-1BE717A742A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7BC7063-4BE4-4DC6-9085-686764D64C9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3039" t="7407" r="14080" b="7407"/>
          <a:stretch/>
        </p:blipFill>
        <p:spPr>
          <a:xfrm>
            <a:off x="8106" y="457200"/>
            <a:ext cx="8928652" cy="5867400"/>
          </a:xfrm>
        </p:spPr>
      </p:pic>
    </p:spTree>
    <p:extLst>
      <p:ext uri="{BB962C8B-B14F-4D97-AF65-F5344CB8AC3E}">
        <p14:creationId xmlns:p14="http://schemas.microsoft.com/office/powerpoint/2010/main" val="1229515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F5FE-D79E-4FF6-AD70-52365C68E70E}"/>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42739540-694B-4075-B948-037F12009451}"/>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16495" t="11470" r="19587" b="13345"/>
          <a:stretch/>
        </p:blipFill>
        <p:spPr>
          <a:xfrm>
            <a:off x="381000" y="762000"/>
            <a:ext cx="7946310" cy="5257799"/>
          </a:xfrm>
        </p:spPr>
      </p:pic>
    </p:spTree>
    <p:extLst>
      <p:ext uri="{BB962C8B-B14F-4D97-AF65-F5344CB8AC3E}">
        <p14:creationId xmlns:p14="http://schemas.microsoft.com/office/powerpoint/2010/main" val="708453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0EBE2-8A54-4D49-BCA0-5810FE227457}"/>
              </a:ext>
            </a:extLst>
          </p:cNvPr>
          <p:cNvSpPr>
            <a:spLocks noGrp="1"/>
          </p:cNvSpPr>
          <p:nvPr>
            <p:ph type="title"/>
          </p:nvPr>
        </p:nvSpPr>
        <p:spPr/>
        <p:txBody>
          <a:bodyPr/>
          <a:lstStyle/>
          <a:p>
            <a:r>
              <a:rPr lang="en-GB" dirty="0"/>
              <a:t>ZVEZDICE – DOBIJATE POENE</a:t>
            </a:r>
          </a:p>
        </p:txBody>
      </p:sp>
      <p:sp>
        <p:nvSpPr>
          <p:cNvPr id="3" name="Content Placeholder 2">
            <a:extLst>
              <a:ext uri="{FF2B5EF4-FFF2-40B4-BE49-F238E27FC236}">
                <a16:creationId xmlns:a16="http://schemas.microsoft.com/office/drawing/2014/main" id="{BCFD9B59-EF52-4638-911F-B46C659B1B1A}"/>
              </a:ext>
            </a:extLst>
          </p:cNvPr>
          <p:cNvSpPr>
            <a:spLocks noGrp="1"/>
          </p:cNvSpPr>
          <p:nvPr>
            <p:ph sz="half" idx="1"/>
          </p:nvPr>
        </p:nvSpPr>
        <p:spPr/>
        <p:txBody>
          <a:bodyPr/>
          <a:lstStyle/>
          <a:p>
            <a:r>
              <a:rPr lang="en-GB" dirty="0"/>
              <a:t>3 ZVEZDICE – 3 POENA</a:t>
            </a:r>
          </a:p>
          <a:p>
            <a:endParaRPr lang="en-GB" dirty="0"/>
          </a:p>
          <a:p>
            <a:endParaRPr lang="en-GB" dirty="0"/>
          </a:p>
          <a:p>
            <a:r>
              <a:rPr lang="en-GB" dirty="0"/>
              <a:t>PEHAR – 5 POENA</a:t>
            </a:r>
          </a:p>
        </p:txBody>
      </p:sp>
      <p:sp>
        <p:nvSpPr>
          <p:cNvPr id="4" name="Content Placeholder 3">
            <a:extLst>
              <a:ext uri="{FF2B5EF4-FFF2-40B4-BE49-F238E27FC236}">
                <a16:creationId xmlns:a16="http://schemas.microsoft.com/office/drawing/2014/main" id="{789EA425-5E21-4727-B2CB-D888813FACF9}"/>
              </a:ext>
            </a:extLst>
          </p:cNvPr>
          <p:cNvSpPr>
            <a:spLocks noGrp="1"/>
          </p:cNvSpPr>
          <p:nvPr>
            <p:ph sz="half" idx="2"/>
          </p:nvPr>
        </p:nvSpPr>
        <p:spPr/>
        <p:txBody>
          <a:bodyPr/>
          <a:lstStyle/>
          <a:p>
            <a:r>
              <a:rPr lang="en-GB" dirty="0"/>
              <a:t>SALJETE </a:t>
            </a:r>
            <a:r>
              <a:rPr lang="en-GB" dirty="0" err="1"/>
              <a:t>PrtScr</a:t>
            </a:r>
            <a:endParaRPr lang="en-GB" dirty="0"/>
          </a:p>
          <a:p>
            <a:r>
              <a:rPr lang="en-GB" dirty="0" err="1"/>
              <a:t>Opis</a:t>
            </a:r>
            <a:r>
              <a:rPr lang="en-GB" dirty="0"/>
              <a:t> </a:t>
            </a:r>
            <a:r>
              <a:rPr lang="en-GB" dirty="0" err="1"/>
              <a:t>gde</a:t>
            </a:r>
            <a:r>
              <a:rPr lang="en-GB" dirty="0"/>
              <a:t> je </a:t>
            </a:r>
            <a:r>
              <a:rPr lang="en-GB" dirty="0" err="1"/>
              <a:t>bilo</a:t>
            </a:r>
            <a:r>
              <a:rPr lang="en-GB" dirty="0"/>
              <a:t> </a:t>
            </a:r>
            <a:r>
              <a:rPr lang="en-GB" dirty="0" err="1"/>
              <a:t>problema</a:t>
            </a:r>
            <a:endParaRPr lang="en-GB" dirty="0"/>
          </a:p>
          <a:p>
            <a:endParaRPr lang="en-GB" dirty="0"/>
          </a:p>
          <a:p>
            <a:r>
              <a:rPr lang="en-GB" dirty="0" err="1"/>
              <a:t>Nemojte</a:t>
            </a:r>
            <a:r>
              <a:rPr lang="en-GB" dirty="0"/>
              <a:t> </a:t>
            </a:r>
            <a:r>
              <a:rPr lang="en-GB" dirty="0" err="1"/>
              <a:t>koristiti</a:t>
            </a:r>
            <a:r>
              <a:rPr lang="en-GB" dirty="0"/>
              <a:t> </a:t>
            </a:r>
            <a:r>
              <a:rPr lang="en-GB" dirty="0" err="1"/>
              <a:t>tudje</a:t>
            </a:r>
            <a:r>
              <a:rPr lang="en-GB" dirty="0"/>
              <a:t> </a:t>
            </a:r>
            <a:r>
              <a:rPr lang="en-GB" dirty="0" err="1"/>
              <a:t>rezultate</a:t>
            </a:r>
            <a:endParaRPr lang="en-GB" dirty="0"/>
          </a:p>
        </p:txBody>
      </p:sp>
    </p:spTree>
    <p:extLst>
      <p:ext uri="{BB962C8B-B14F-4D97-AF65-F5344CB8AC3E}">
        <p14:creationId xmlns:p14="http://schemas.microsoft.com/office/powerpoint/2010/main" val="293019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12B3-D716-4CCB-8FF2-AFF680D89E11}"/>
              </a:ext>
            </a:extLst>
          </p:cNvPr>
          <p:cNvSpPr>
            <a:spLocks noGrp="1"/>
          </p:cNvSpPr>
          <p:nvPr>
            <p:ph type="title"/>
          </p:nvPr>
        </p:nvSpPr>
        <p:spPr>
          <a:xfrm>
            <a:off x="1143000" y="2987675"/>
            <a:ext cx="7543800" cy="1431925"/>
          </a:xfrm>
        </p:spPr>
        <p:txBody>
          <a:bodyPr/>
          <a:lstStyle/>
          <a:p>
            <a:pPr>
              <a:defRPr/>
            </a:pPr>
            <a:r>
              <a:rPr lang="sr-Latn-CS" dirty="0"/>
              <a:t>Uvodimo poreze i uvoz</a:t>
            </a:r>
            <a:br>
              <a:rPr lang="sr-Latn-CS" dirty="0"/>
            </a:br>
            <a:br>
              <a:rPr lang="sr-Latn-CS" dirty="0"/>
            </a:br>
            <a:r>
              <a:rPr lang="en-GB" dirty="0"/>
              <a:t>Y=C+G</a:t>
            </a:r>
            <a:r>
              <a:rPr lang="sr-Latn-RS" dirty="0"/>
              <a:t>-T+(X-Z)</a:t>
            </a:r>
            <a:br>
              <a:rPr lang="en-GB" dirty="0"/>
            </a:br>
            <a:r>
              <a:rPr lang="sr-Latn-CS" dirty="0"/>
              <a:t>C=</a:t>
            </a:r>
            <a:r>
              <a:rPr lang="sr-Latn-CS" dirty="0">
                <a:sym typeface="Symbol"/>
              </a:rPr>
              <a:t>+</a:t>
            </a:r>
            <a:r>
              <a:rPr lang="sr-Latn-RS" dirty="0">
                <a:sym typeface="Symbol"/>
              </a:rPr>
              <a:t>cY</a:t>
            </a:r>
            <a:br>
              <a:rPr lang="sr-Latn-RS" dirty="0">
                <a:sym typeface="Symbol"/>
              </a:rPr>
            </a:br>
            <a:r>
              <a:rPr lang="sr-Latn-RS" dirty="0">
                <a:sym typeface="Symbol"/>
              </a:rPr>
              <a:t>T=tY</a:t>
            </a:r>
            <a:br>
              <a:rPr lang="sr-Latn-RS" dirty="0">
                <a:sym typeface="Symbol"/>
              </a:rPr>
            </a:br>
            <a:r>
              <a:rPr lang="sr-Latn-RS" dirty="0">
                <a:sym typeface="Symbol"/>
              </a:rPr>
              <a:t>Z=zY</a:t>
            </a:r>
            <a:br>
              <a:rPr lang="sr-Latn-RS" i="1" dirty="0">
                <a:sym typeface="Symbol"/>
              </a:rPr>
            </a:br>
            <a:br>
              <a:rPr lang="en-GB" i="1" dirty="0">
                <a:sym typeface="Symbol"/>
              </a:rPr>
            </a:br>
            <a:endParaRPr lang="en-GB" dirty="0"/>
          </a:p>
        </p:txBody>
      </p:sp>
      <p:graphicFrame>
        <p:nvGraphicFramePr>
          <p:cNvPr id="9218" name="Object 2">
            <a:extLst>
              <a:ext uri="{FF2B5EF4-FFF2-40B4-BE49-F238E27FC236}">
                <a16:creationId xmlns:a16="http://schemas.microsoft.com/office/drawing/2014/main" id="{85BA449F-B37D-465C-8806-E94B4330947E}"/>
              </a:ext>
            </a:extLst>
          </p:cNvPr>
          <p:cNvGraphicFramePr>
            <a:graphicFrameLocks noChangeAspect="1"/>
          </p:cNvGraphicFramePr>
          <p:nvPr/>
        </p:nvGraphicFramePr>
        <p:xfrm>
          <a:off x="4643438" y="3997325"/>
          <a:ext cx="3971925" cy="1336675"/>
        </p:xfrm>
        <a:graphic>
          <a:graphicData uri="http://schemas.openxmlformats.org/presentationml/2006/ole">
            <mc:AlternateContent xmlns:mc="http://schemas.openxmlformats.org/markup-compatibility/2006">
              <mc:Choice xmlns:v="urn:schemas-microsoft-com:vml" Requires="v">
                <p:oleObj spid="_x0000_s9247" name="Equation" r:id="rId3" imgW="1244520" imgH="419040" progId="Equation.3">
                  <p:embed/>
                </p:oleObj>
              </mc:Choice>
              <mc:Fallback>
                <p:oleObj name="Equation" r:id="rId3" imgW="1244520" imgH="41904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3997325"/>
                        <a:ext cx="3971925" cy="13366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DED10-040E-4FC7-A2A3-5A71D7BD0B41}"/>
              </a:ext>
            </a:extLst>
          </p:cNvPr>
          <p:cNvSpPr>
            <a:spLocks noGrp="1"/>
          </p:cNvSpPr>
          <p:nvPr>
            <p:ph type="title"/>
          </p:nvPr>
        </p:nvSpPr>
        <p:spPr/>
        <p:txBody>
          <a:bodyPr/>
          <a:lstStyle/>
          <a:p>
            <a:pPr>
              <a:defRPr/>
            </a:pPr>
            <a:r>
              <a:rPr lang="en-GB" dirty="0"/>
              <a:t>P</a:t>
            </a:r>
            <a:r>
              <a:rPr lang="sr-Latn-RS" dirty="0"/>
              <a:t>ukotine – uvoz i porezi</a:t>
            </a:r>
            <a:endParaRPr lang="en-GB" dirty="0"/>
          </a:p>
        </p:txBody>
      </p:sp>
      <p:sp>
        <p:nvSpPr>
          <p:cNvPr id="3" name="Content Placeholder 2">
            <a:extLst>
              <a:ext uri="{FF2B5EF4-FFF2-40B4-BE49-F238E27FC236}">
                <a16:creationId xmlns:a16="http://schemas.microsoft.com/office/drawing/2014/main" id="{4B49827D-3265-4396-844B-8C5BC9998258}"/>
              </a:ext>
            </a:extLst>
          </p:cNvPr>
          <p:cNvSpPr>
            <a:spLocks noGrp="1"/>
          </p:cNvSpPr>
          <p:nvPr>
            <p:ph sz="half" idx="1"/>
          </p:nvPr>
        </p:nvSpPr>
        <p:spPr/>
        <p:txBody>
          <a:bodyPr/>
          <a:lstStyle/>
          <a:p>
            <a:pPr>
              <a:defRPr/>
            </a:pPr>
            <a:r>
              <a:rPr lang="en-GB" dirty="0"/>
              <a:t>M</a:t>
            </a:r>
            <a:r>
              <a:rPr lang="sr-Latn-RS" dirty="0"/>
              <a:t>ultiplikator – </a:t>
            </a:r>
          </a:p>
          <a:p>
            <a:pPr>
              <a:defRPr/>
            </a:pPr>
            <a:r>
              <a:rPr lang="sr-Latn-RS" dirty="0"/>
              <a:t>Z=zY</a:t>
            </a:r>
          </a:p>
          <a:p>
            <a:pPr>
              <a:defRPr/>
            </a:pPr>
            <a:r>
              <a:rPr lang="sr-Latn-RS" dirty="0"/>
              <a:t>T=tY</a:t>
            </a:r>
          </a:p>
          <a:p>
            <a:pPr>
              <a:defRPr/>
            </a:pPr>
            <a:endParaRPr lang="sr-Latn-RS" dirty="0"/>
          </a:p>
          <a:p>
            <a:pPr>
              <a:defRPr/>
            </a:pPr>
            <a:r>
              <a:rPr lang="en-GB" dirty="0"/>
              <a:t>A</a:t>
            </a:r>
            <a:r>
              <a:rPr lang="sr-Latn-RS" dirty="0"/>
              <a:t>ko je </a:t>
            </a:r>
          </a:p>
          <a:p>
            <a:pPr>
              <a:defRPr/>
            </a:pPr>
            <a:r>
              <a:rPr lang="sr-Latn-RS" dirty="0"/>
              <a:t>c=0,8</a:t>
            </a:r>
          </a:p>
          <a:p>
            <a:pPr>
              <a:defRPr/>
            </a:pPr>
            <a:r>
              <a:rPr lang="sr-Latn-RS" dirty="0"/>
              <a:t>z= 0,1</a:t>
            </a:r>
          </a:p>
          <a:p>
            <a:pPr>
              <a:defRPr/>
            </a:pPr>
            <a:r>
              <a:rPr lang="sr-Latn-RS" dirty="0"/>
              <a:t>t=0,25</a:t>
            </a:r>
          </a:p>
          <a:p>
            <a:pPr>
              <a:defRPr/>
            </a:pPr>
            <a:endParaRPr lang="sr-Latn-RS" dirty="0"/>
          </a:p>
          <a:p>
            <a:pPr>
              <a:defRPr/>
            </a:pPr>
            <a:endParaRPr lang="sr-Latn-RS" dirty="0"/>
          </a:p>
          <a:p>
            <a:pPr>
              <a:defRPr/>
            </a:pPr>
            <a:endParaRPr lang="en-GB" dirty="0"/>
          </a:p>
        </p:txBody>
      </p:sp>
      <p:graphicFrame>
        <p:nvGraphicFramePr>
          <p:cNvPr id="10242" name="Object 8">
            <a:extLst>
              <a:ext uri="{FF2B5EF4-FFF2-40B4-BE49-F238E27FC236}">
                <a16:creationId xmlns:a16="http://schemas.microsoft.com/office/drawing/2014/main" id="{C50B149D-0C36-4713-B0D9-0F2F1E2B10A8}"/>
              </a:ext>
            </a:extLst>
          </p:cNvPr>
          <p:cNvGraphicFramePr>
            <a:graphicFrameLocks noChangeAspect="1"/>
          </p:cNvGraphicFramePr>
          <p:nvPr/>
        </p:nvGraphicFramePr>
        <p:xfrm>
          <a:off x="3733800" y="1828800"/>
          <a:ext cx="685800" cy="849313"/>
        </p:xfrm>
        <a:graphic>
          <a:graphicData uri="http://schemas.openxmlformats.org/presentationml/2006/ole">
            <mc:AlternateContent xmlns:mc="http://schemas.openxmlformats.org/markup-compatibility/2006">
              <mc:Choice xmlns:v="urn:schemas-microsoft-com:vml" Requires="v">
                <p:oleObj spid="_x0000_s10328" name="Equation" r:id="rId3" imgW="317160" imgH="393480" progId="Equation.3">
                  <p:embed/>
                </p:oleObj>
              </mc:Choice>
              <mc:Fallback>
                <p:oleObj name="Equation" r:id="rId3" imgW="317160" imgH="39348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28800"/>
                        <a:ext cx="685800" cy="8493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a:extLst>
              <a:ext uri="{FF2B5EF4-FFF2-40B4-BE49-F238E27FC236}">
                <a16:creationId xmlns:a16="http://schemas.microsoft.com/office/drawing/2014/main" id="{F7224048-FC5F-4B9D-8740-4A0021B56712}"/>
              </a:ext>
            </a:extLst>
          </p:cNvPr>
          <p:cNvGraphicFramePr>
            <a:graphicFrameLocks noChangeAspect="1"/>
          </p:cNvGraphicFramePr>
          <p:nvPr>
            <p:ph sz="half" idx="2"/>
          </p:nvPr>
        </p:nvGraphicFramePr>
        <p:xfrm>
          <a:off x="4805363" y="1676400"/>
          <a:ext cx="3729037" cy="1255713"/>
        </p:xfrm>
        <a:graphic>
          <a:graphicData uri="http://schemas.openxmlformats.org/presentationml/2006/ole">
            <mc:AlternateContent xmlns:mc="http://schemas.openxmlformats.org/markup-compatibility/2006">
              <mc:Choice xmlns:v="urn:schemas-microsoft-com:vml" Requires="v">
                <p:oleObj spid="_x0000_s10329" name="Equation" r:id="rId5" imgW="1244520" imgH="419040" progId="Equation.3">
                  <p:embed/>
                </p:oleObj>
              </mc:Choice>
              <mc:Fallback>
                <p:oleObj name="Equation" r:id="rId5" imgW="1244520" imgH="4190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5363" y="1676400"/>
                        <a:ext cx="3729037" cy="12557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5">
            <a:extLst>
              <a:ext uri="{FF2B5EF4-FFF2-40B4-BE49-F238E27FC236}">
                <a16:creationId xmlns:a16="http://schemas.microsoft.com/office/drawing/2014/main" id="{70F82787-DC27-4A92-BE36-06A4D4B19DFA}"/>
              </a:ext>
            </a:extLst>
          </p:cNvPr>
          <p:cNvGraphicFramePr>
            <a:graphicFrameLocks noChangeAspect="1"/>
          </p:cNvGraphicFramePr>
          <p:nvPr/>
        </p:nvGraphicFramePr>
        <p:xfrm>
          <a:off x="3187700" y="3222625"/>
          <a:ext cx="5891213" cy="3581400"/>
        </p:xfrm>
        <a:graphic>
          <a:graphicData uri="http://schemas.openxmlformats.org/presentationml/2006/ole">
            <mc:AlternateContent xmlns:mc="http://schemas.openxmlformats.org/markup-compatibility/2006">
              <mc:Choice xmlns:v="urn:schemas-microsoft-com:vml" Requires="v">
                <p:oleObj spid="_x0000_s10330" name="Equation" r:id="rId7" imgW="2286000" imgH="1257120" progId="Equation.3">
                  <p:embed/>
                </p:oleObj>
              </mc:Choice>
              <mc:Fallback>
                <p:oleObj name="Equation" r:id="rId7" imgW="2286000" imgH="125712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7700" y="3222625"/>
                        <a:ext cx="5891213" cy="35814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9B819-985C-422D-A944-051CC5DA2793}"/>
              </a:ext>
            </a:extLst>
          </p:cNvPr>
          <p:cNvSpPr>
            <a:spLocks noGrp="1"/>
          </p:cNvSpPr>
          <p:nvPr>
            <p:ph type="title"/>
          </p:nvPr>
        </p:nvSpPr>
        <p:spPr/>
        <p:txBody>
          <a:bodyPr/>
          <a:lstStyle/>
          <a:p>
            <a:pPr>
              <a:defRPr/>
            </a:pPr>
            <a:r>
              <a:rPr lang="sr-Latn-CS" dirty="0"/>
              <a:t>Gde su male pukotine u multiplikatoru?</a:t>
            </a:r>
            <a:endParaRPr lang="en-US" dirty="0"/>
          </a:p>
        </p:txBody>
      </p:sp>
      <p:pic>
        <p:nvPicPr>
          <p:cNvPr id="41987" name="Picture 2">
            <a:extLst>
              <a:ext uri="{FF2B5EF4-FFF2-40B4-BE49-F238E27FC236}">
                <a16:creationId xmlns:a16="http://schemas.microsoft.com/office/drawing/2014/main" id="{F59C5FFD-9F6A-4D69-8285-A4D172BA779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 y="1676400"/>
            <a:ext cx="8991600" cy="5143500"/>
          </a:xfr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361239B-7289-4218-AFEF-199CE4474BBC}"/>
              </a:ext>
            </a:extLst>
          </p:cNvPr>
          <p:cNvSpPr>
            <a:spLocks noGrp="1"/>
          </p:cNvSpPr>
          <p:nvPr>
            <p:ph sz="half" idx="1"/>
          </p:nvPr>
        </p:nvSpPr>
        <p:spPr/>
        <p:txBody>
          <a:bodyPr/>
          <a:lstStyle/>
          <a:p>
            <a:pP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93BC-68D9-47A5-AE94-022534D33B3F}"/>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18EE7140-3AA0-4F6F-8EF9-A5BC4BC4F9C8}"/>
              </a:ext>
            </a:extLst>
          </p:cNvPr>
          <p:cNvSpPr>
            <a:spLocks noGrp="1"/>
          </p:cNvSpPr>
          <p:nvPr>
            <p:ph sz="half" idx="2"/>
          </p:nvPr>
        </p:nvSpPr>
        <p:spPr/>
        <p:txBody>
          <a:bodyPr/>
          <a:lstStyle/>
          <a:p>
            <a:endParaRPr lang="en-GB"/>
          </a:p>
        </p:txBody>
      </p:sp>
      <p:pic>
        <p:nvPicPr>
          <p:cNvPr id="5" name="Content Placeholder 7">
            <a:extLst>
              <a:ext uri="{FF2B5EF4-FFF2-40B4-BE49-F238E27FC236}">
                <a16:creationId xmlns:a16="http://schemas.microsoft.com/office/drawing/2014/main" id="{66AC6BCA-E996-4BC9-B871-AB1A972E52D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1097" y="348574"/>
            <a:ext cx="7896008" cy="3281778"/>
          </a:xfrm>
        </p:spPr>
      </p:pic>
      <p:pic>
        <p:nvPicPr>
          <p:cNvPr id="6" name="Content Placeholder 5">
            <a:extLst>
              <a:ext uri="{FF2B5EF4-FFF2-40B4-BE49-F238E27FC236}">
                <a16:creationId xmlns:a16="http://schemas.microsoft.com/office/drawing/2014/main" id="{B0CCBE5C-BF8D-4325-A81A-63A7D01DC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819400" y="3674126"/>
            <a:ext cx="3470956" cy="2887890"/>
          </a:xfrm>
          <a:prstGeom prst="rect">
            <a:avLst/>
          </a:prstGeom>
          <a:noFill/>
          <a:ln w="9525">
            <a:noFill/>
            <a:miter lim="800000"/>
            <a:headEnd/>
            <a:tailEnd/>
          </a:ln>
          <a:effectLst/>
        </p:spPr>
      </p:pic>
    </p:spTree>
    <p:extLst>
      <p:ext uri="{BB962C8B-B14F-4D97-AF65-F5344CB8AC3E}">
        <p14:creationId xmlns:p14="http://schemas.microsoft.com/office/powerpoint/2010/main" val="425428806"/>
      </p:ext>
    </p:extLst>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Shimmer</Template>
  <TotalTime>11994</TotalTime>
  <Words>1916</Words>
  <Application>Microsoft Office PowerPoint</Application>
  <PresentationFormat>On-screen Show (4:3)</PresentationFormat>
  <Paragraphs>288</Paragraphs>
  <Slides>55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5" baseType="lpstr">
      <vt:lpstr>Tahoma</vt:lpstr>
      <vt:lpstr>Arial</vt:lpstr>
      <vt:lpstr>Wingdings</vt:lpstr>
      <vt:lpstr>Calibri</vt:lpstr>
      <vt:lpstr>Symbol</vt:lpstr>
      <vt:lpstr>Times New Roman</vt:lpstr>
      <vt:lpstr>Arial Unicode MS</vt:lpstr>
      <vt:lpstr>Shimmer</vt:lpstr>
      <vt:lpstr>Equation</vt:lpstr>
      <vt:lpstr>Microsoft Equation 3.0</vt:lpstr>
      <vt:lpstr>Agregatna tražnja i tržište robe</vt:lpstr>
      <vt:lpstr>Funkcija željene tražnje </vt:lpstr>
      <vt:lpstr>Kada se potrošnja nalazi ispod linije 450, domaćinstva </vt:lpstr>
      <vt:lpstr>Kako autonomna potrošnja deluje na multiplikator? </vt:lpstr>
      <vt:lpstr>Multiplikator za Y=C+G</vt:lpstr>
      <vt:lpstr>Uvodimo poreze i uvoz  Y=C+G-T+(X-Z) C=+cY T=tY Z=zY  </vt:lpstr>
      <vt:lpstr>Pukotine – uvoz i porezi</vt:lpstr>
      <vt:lpstr>Gde su male pukotine u multiplikatoru?</vt:lpstr>
      <vt:lpstr>PowerPoint Presentation</vt:lpstr>
      <vt:lpstr>Izgleda da ne treba racunati na taj efekat prelivanja</vt:lpstr>
      <vt:lpstr>Egzogene i endogene varijable</vt:lpstr>
      <vt:lpstr>jedina endogena varijabla za sada je autput Y</vt:lpstr>
      <vt:lpstr>Izvođenje IS krive</vt:lpstr>
      <vt:lpstr>Kako ćemo zapamtiti da je IS kriva nagnuta nadole? </vt:lpstr>
      <vt:lpstr>IS kriva je sve položenija </vt:lpstr>
      <vt:lpstr>Što su veći porezi – manji multiplikator</vt:lpstr>
      <vt:lpstr>Dakle, sa rastom multiplikatora </vt:lpstr>
      <vt:lpstr>Van IS krive</vt:lpstr>
      <vt:lpstr>privreda može neko vreme da ostane van IS krive</vt:lpstr>
      <vt:lpstr>Ključna razlika: skokovi ili pomeranje duž IS krive</vt:lpstr>
      <vt:lpstr>Koje su to promene?</vt:lpstr>
      <vt:lpstr>Tržište novca i LM kriva </vt:lpstr>
      <vt:lpstr>Zašto da kupujem kad raste cena? Zar to nije nelogično? </vt:lpstr>
      <vt:lpstr>Termin „LM kriva”  </vt:lpstr>
      <vt:lpstr>Pravilo o konstantnosti novčane ponude</vt:lpstr>
      <vt:lpstr>sada efekat rasta BDP sa Y na Y’-  nagib LM krive</vt:lpstr>
      <vt:lpstr>Od čega zavisi strmina LM</vt:lpstr>
      <vt:lpstr>Zona van LM krive</vt:lpstr>
      <vt:lpstr> ako postoji višak tražnje</vt:lpstr>
      <vt:lpstr>Bitno!!!!</vt:lpstr>
      <vt:lpstr>Skok ili kretanje duž LM krive</vt:lpstr>
      <vt:lpstr>Tejlorovo pravilo i TR kriva</vt:lpstr>
      <vt:lpstr>PowerPoint Presentation</vt:lpstr>
      <vt:lpstr>pretpostavljamo da je inflacija jednaka nuli</vt:lpstr>
      <vt:lpstr>PowerPoint Presentation</vt:lpstr>
      <vt:lpstr>tačka E je između tačaka B i C</vt:lpstr>
      <vt:lpstr>TR kriva opisuje ponašanje  CB i  privreda se, po definiciji, mora nalaziti na njoj</vt:lpstr>
      <vt:lpstr>Kretanje duž linije TR  </vt:lpstr>
      <vt:lpstr>Neutralna kamatna stopa</vt:lpstr>
      <vt:lpstr>Tema nedelje</vt:lpstr>
      <vt:lpstr>Ravnoteža u LM</vt:lpstr>
      <vt:lpstr>Ravnoteža u TR</vt:lpstr>
      <vt:lpstr>Ključna razlika je u interpretaciji monetarne politike</vt:lpstr>
      <vt:lpstr>Gde bi bila LM kriva? Strmija nego u TR sto je strmija – to je manje osetljiva  </vt:lpstr>
      <vt:lpstr>pod Tejlorovim pravilom centralna banka </vt:lpstr>
      <vt:lpstr>Naravno, centralna banka može da promeni pravilo. </vt:lpstr>
      <vt:lpstr>PowerPoint Presentation</vt:lpstr>
      <vt:lpstr>PowerPoint Presentation</vt:lpstr>
      <vt:lpstr>PowerPoint Presentation</vt:lpstr>
      <vt:lpstr>PowerPoint Presentation</vt:lpstr>
      <vt:lpstr>Igrica - ECONOMIA</vt:lpstr>
      <vt:lpstr>PowerPoint Presentation</vt:lpstr>
      <vt:lpstr>PowerPoint Presentation</vt:lpstr>
      <vt:lpstr>PowerPoint Presentation</vt:lpstr>
      <vt:lpstr>ZVEZDICE – DOBIJATE POENE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Šta se mora znati iz poglavlja 8</dc:title>
  <dc:creator>Dana</dc:creator>
  <cp:lastModifiedBy>Danica Popovic</cp:lastModifiedBy>
  <cp:revision>343</cp:revision>
  <dcterms:created xsi:type="dcterms:W3CDTF">2009-03-30T19:08:44Z</dcterms:created>
  <dcterms:modified xsi:type="dcterms:W3CDTF">2019-04-17T06:45:13Z</dcterms:modified>
</cp:coreProperties>
</file>